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8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9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13" r:id="rId5"/>
    <p:sldMasterId id="2147483741" r:id="rId6"/>
    <p:sldMasterId id="2147483727" r:id="rId7"/>
    <p:sldMasterId id="2147483758" r:id="rId8"/>
    <p:sldMasterId id="2147483775" r:id="rId9"/>
    <p:sldMasterId id="2147483792" r:id="rId10"/>
    <p:sldMasterId id="2147483818" r:id="rId11"/>
    <p:sldMasterId id="2147483851" r:id="rId12"/>
    <p:sldMasterId id="2147483882" r:id="rId13"/>
  </p:sldMasterIdLst>
  <p:notesMasterIdLst>
    <p:notesMasterId r:id="rId37"/>
  </p:notesMasterIdLst>
  <p:sldIdLst>
    <p:sldId id="256" r:id="rId14"/>
    <p:sldId id="387" r:id="rId15"/>
    <p:sldId id="388" r:id="rId16"/>
    <p:sldId id="838840840" r:id="rId17"/>
    <p:sldId id="838840841" r:id="rId18"/>
    <p:sldId id="838840844" r:id="rId19"/>
    <p:sldId id="588" r:id="rId20"/>
    <p:sldId id="589" r:id="rId21"/>
    <p:sldId id="590" r:id="rId22"/>
    <p:sldId id="592" r:id="rId23"/>
    <p:sldId id="591" r:id="rId24"/>
    <p:sldId id="587" r:id="rId25"/>
    <p:sldId id="593" r:id="rId26"/>
    <p:sldId id="594" r:id="rId27"/>
    <p:sldId id="838840847" r:id="rId28"/>
    <p:sldId id="257" r:id="rId29"/>
    <p:sldId id="258" r:id="rId30"/>
    <p:sldId id="302" r:id="rId31"/>
    <p:sldId id="299" r:id="rId32"/>
    <p:sldId id="300" r:id="rId33"/>
    <p:sldId id="301" r:id="rId34"/>
    <p:sldId id="710" r:id="rId35"/>
    <p:sldId id="83884084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00080"/>
    <a:srgbClr val="008080"/>
    <a:srgbClr val="DA1D52"/>
    <a:srgbClr val="520D5D"/>
    <a:srgbClr val="58595B"/>
    <a:srgbClr val="DADBDC"/>
    <a:srgbClr val="DBD3E5"/>
    <a:srgbClr val="A991BC"/>
    <a:srgbClr val="8B6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716767-9542-47C0-B9B5-74AA3D7BC3A4}" v="13" dt="2023-10-05T09:53:07.8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47" autoAdjust="0"/>
  </p:normalViewPr>
  <p:slideViewPr>
    <p:cSldViewPr snapToGrid="0">
      <p:cViewPr>
        <p:scale>
          <a:sx n="60" d="100"/>
          <a:sy n="60" d="100"/>
        </p:scale>
        <p:origin x="2502" y="13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viewProps" Target="viewProps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33294-D1DD-7B43-A0F8-E7A921338FEC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8865E-F5DF-C94D-90F3-6FA77AC9E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5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D0441-138C-473D-A174-16C5E0FF70E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090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174A2-61BE-41DE-9609-B0F8487A6A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732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174A2-61BE-41DE-9609-B0F8487A6A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929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174A2-61BE-41DE-9609-B0F8487A6A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911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174A2-61BE-41DE-9609-B0F8487A6A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206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174A2-61BE-41DE-9609-B0F8487A6A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19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582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recognition of the increased pressure and personal challenges many of you might currently be facing we’re launched a new Well-being helpline for the UK and Ireland. Calls are FREE and confidential. Phonelines are open 24 hours a day, 7 days a week, 365 days a year.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through your problems with a qualified therapist accredited by the British Association for Counselling and Psychotherapy (BACP).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Legal information services - support on a range of issues including personal, financial and legal matters.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Debt and financial information - support for issues such as debt, investments, pensions, managing money, negotiating with creditors.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 consultancy and support - at helping people managers to support their teams effectively.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 there are online resources and a well-being app you can download.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B1F78-C374-4071-8C46-5818C6DD97A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424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582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recognition of the increased pressure and personal challenges many of you might currently be facing we’re launched a new Well-being helpline for the UK and Ireland. Calls are FREE and confidential. Phonelines are open 24 hours a day, 7 days a week, 365 days a year.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through your problems with a qualified therapist accredited by the British Association for Counselling and Psychotherapy (BACP).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Legal information services - support on a range of issues including personal, financial and legal matters.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Debt and financial information - support for issues such as debt, investments, pensions, managing money, negotiating with creditors.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 consultancy and support - at helping people managers to support their teams effectively.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 there are online resources and a well-being app you can download.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B1F78-C374-4071-8C46-5818C6DD97A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869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B00BB-3054-41E8-BA6B-3416855D5C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04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B00BB-3054-41E8-BA6B-3416855D5C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957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B00BB-3054-41E8-BA6B-3416855D5C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92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B00BB-3054-41E8-BA6B-3416855D5C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762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B00BB-3054-41E8-BA6B-3416855D5C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21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B00BB-3054-41E8-BA6B-3416855D5C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691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174A2-61BE-41DE-9609-B0F8487A6A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923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5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6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8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9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4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5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4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5.pn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6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7.pn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8.pn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9.png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0.png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4.pn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5.pn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8.pn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9.pn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2.pn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2.png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2.png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9.png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60.pn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2.pn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2.png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2.png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2.png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2.png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2.pn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2.pn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2.png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2.png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4.png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5.png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8.png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9.png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9.png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044" y="474755"/>
            <a:ext cx="1676866" cy="95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1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4578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wo people looking at a computer">
            <a:extLst>
              <a:ext uri="{FF2B5EF4-FFF2-40B4-BE49-F238E27FC236}">
                <a16:creationId xmlns:a16="http://schemas.microsoft.com/office/drawing/2014/main" id="{721D9297-DFC5-177D-A5A0-08B086F61B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400" y="478378"/>
            <a:ext cx="1620000" cy="5570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104D6F-9084-414C-4AFF-35605AF54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586" y="106878"/>
            <a:ext cx="7232500" cy="2707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609" y="669352"/>
            <a:ext cx="5726373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7391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wo people looking at a computer">
            <a:extLst>
              <a:ext uri="{FF2B5EF4-FFF2-40B4-BE49-F238E27FC236}">
                <a16:creationId xmlns:a16="http://schemas.microsoft.com/office/drawing/2014/main" id="{721D9297-DFC5-177D-A5A0-08B086F61B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400" y="478378"/>
            <a:ext cx="1620000" cy="5570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104D6F-9084-414C-4AFF-35605AF54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586" y="0"/>
            <a:ext cx="7232500" cy="2181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609" y="669352"/>
            <a:ext cx="5726373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5355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smiling at a person">
            <a:extLst>
              <a:ext uri="{FF2B5EF4-FFF2-40B4-BE49-F238E27FC236}">
                <a16:creationId xmlns:a16="http://schemas.microsoft.com/office/drawing/2014/main" id="{721D9297-DFC5-177D-A5A0-08B086F61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400" y="478378"/>
            <a:ext cx="1620000" cy="5570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83799A-884A-6026-4D0A-F38C50307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2244" y="1636640"/>
            <a:ext cx="4869848" cy="4869848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4990" y="2471887"/>
            <a:ext cx="3444355" cy="159967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4860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21D9297-DFC5-177D-A5A0-08B086F61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400" y="478378"/>
            <a:ext cx="1620000" cy="5570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83799A-884A-6026-4D0A-F38C50307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2244" y="1636640"/>
            <a:ext cx="4869848" cy="4869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4990" y="2471887"/>
            <a:ext cx="3444355" cy="159967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6818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121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2 co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651000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1343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141938-8E6A-2C60-A9FA-7FACB497C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250" y="112776"/>
            <a:ext cx="7824519" cy="14921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3889" y="1759876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5987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1228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header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141938-8E6A-2C60-A9FA-7FACB497C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250" y="102283"/>
            <a:ext cx="7824519" cy="15026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118012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3889" y="1759876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5987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30070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lock L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ECB952B-6F7B-F7A0-3416-596258F0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311" y="1210538"/>
            <a:ext cx="6013578" cy="50400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3889" y="1759876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5987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98123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block L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ECB952B-6F7B-F7A0-3416-596258F0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311" y="1210537"/>
            <a:ext cx="6013578" cy="50400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3889" y="1759876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5987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1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4800" y="547688"/>
            <a:ext cx="5741784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1834" y="539750"/>
            <a:ext cx="5645151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90211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rrow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1" y="2365008"/>
            <a:ext cx="5408221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69D117-03F9-4916-1725-C96B40B5E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05772">
            <a:off x="2870217" y="3666297"/>
            <a:ext cx="3156319" cy="184661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2F41B2F-31D1-7960-5090-B97A065562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638" y="1474788"/>
            <a:ext cx="5059362" cy="46069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31484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arrow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1" y="2365008"/>
            <a:ext cx="5408221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69D117-03F9-4916-1725-C96B40B5E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05772">
            <a:off x="2870217" y="3666297"/>
            <a:ext cx="3156319" cy="1846610"/>
          </a:xfrm>
          <a:prstGeom prst="rect">
            <a:avLst/>
          </a:prstGeom>
        </p:spPr>
      </p:pic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B584F6E9-7F6F-3625-34BD-1833D24B89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638" y="1474788"/>
            <a:ext cx="5059362" cy="46069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5936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peech bub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01" y="806460"/>
            <a:ext cx="5121296" cy="5121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12" y="1794958"/>
            <a:ext cx="3194462" cy="16682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552622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speech bub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101" y="806460"/>
            <a:ext cx="5121296" cy="5121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12" y="1794958"/>
            <a:ext cx="3194462" cy="16682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21176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lock LH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101" y="1199408"/>
            <a:ext cx="5121296" cy="47857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12" y="1794958"/>
            <a:ext cx="3194462" cy="16682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925746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LH block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101" y="1436914"/>
            <a:ext cx="5121296" cy="44932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12" y="1794958"/>
            <a:ext cx="3194462" cy="16682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46120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lock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100" y="1290673"/>
            <a:ext cx="5821217" cy="46395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79411A-295C-141D-7D72-06F284DFA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8296" y="1290673"/>
            <a:ext cx="5533901" cy="478575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67055" y="1781298"/>
            <a:ext cx="4643251" cy="37860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71D61D7F-EDC3-CA79-AB21-8128C95F36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1176" y="1779319"/>
            <a:ext cx="4643251" cy="37860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62180F6-A32D-50E2-B53C-14052960F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74419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sterisk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13BDB-9CB2-3772-94F4-0C9100ECB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8510" y="-273148"/>
            <a:ext cx="6351447" cy="6351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77622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asterisk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13BDB-9CB2-3772-94F4-0C9100ECB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8510" y="-273148"/>
            <a:ext cx="6351447" cy="6351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39829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quotes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13BDB-9CB2-3772-94F4-0C9100ECB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6001" y="-7803"/>
            <a:ext cx="6351447" cy="6351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7044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57875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quotes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13BDB-9CB2-3772-94F4-0C9100ECB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6001" y="-7803"/>
            <a:ext cx="6351447" cy="6351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4876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outline speech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914520-5712-1626-CFF0-BD18344DB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353" y="950026"/>
            <a:ext cx="5372322" cy="5372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025516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outline speech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914520-5712-1626-CFF0-BD18344DB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353" y="950026"/>
            <a:ext cx="5372322" cy="5372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78359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rrows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220" y="1658023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C23825-C8CD-85A6-5786-410677C78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18" y="1321790"/>
            <a:ext cx="4214420" cy="421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017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arrows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220" y="1658023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C23825-C8CD-85A6-5786-410677C78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618" y="1321790"/>
            <a:ext cx="4214420" cy="421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6605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sterisk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64302" y="1774876"/>
            <a:ext cx="8319697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2E196D-09E5-982E-52DE-E6F1CB55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17" y="1737040"/>
            <a:ext cx="2197988" cy="219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136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asterisk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36830" y="1774876"/>
            <a:ext cx="8147169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2E196D-09E5-982E-52DE-E6F1CB55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774876"/>
            <a:ext cx="2197988" cy="219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3458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881D34-5586-1F09-1997-1B275CDB76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3612" y="2219722"/>
            <a:ext cx="4810125" cy="16155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0C5348-7413-C56C-55CE-A07147042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9546" y="473089"/>
            <a:ext cx="5851054" cy="58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696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881D34-5586-1F09-1997-1B275CDB76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3612" y="2219722"/>
            <a:ext cx="4810125" cy="16155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0C5348-7413-C56C-55CE-A07147042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9546" y="473089"/>
            <a:ext cx="5851054" cy="58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5265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F498C1-3D7D-5D71-BE71-4A2C39DE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D5FE3-4056-4AAB-8D61-713ADB4C9B00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0CDF5-CE50-55C6-90AA-6619FAD6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35634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5BDF8-171A-D8D1-525B-DFDD1365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32405-4260-4512-8C8C-1FB3A493F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85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3595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al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smiling at a person">
            <a:extLst>
              <a:ext uri="{FF2B5EF4-FFF2-40B4-BE49-F238E27FC236}">
                <a16:creationId xmlns:a16="http://schemas.microsoft.com/office/drawing/2014/main" id="{721D9297-DFC5-177D-A5A0-08B086F61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400" y="478378"/>
            <a:ext cx="1620000" cy="5570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83799A-884A-6026-4D0A-F38C50307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2244" y="1636640"/>
            <a:ext cx="4869848" cy="4869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4990" y="2471887"/>
            <a:ext cx="3444355" cy="159967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011496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87247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wo people looking at a computer">
            <a:extLst>
              <a:ext uri="{FF2B5EF4-FFF2-40B4-BE49-F238E27FC236}">
                <a16:creationId xmlns:a16="http://schemas.microsoft.com/office/drawing/2014/main" id="{721D9297-DFC5-177D-A5A0-08B086F61B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1" b="129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400" y="478378"/>
            <a:ext cx="1620000" cy="5570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104D6F-9084-414C-4AFF-35605AF54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2" b="31282"/>
          <a:stretch/>
        </p:blipFill>
        <p:spPr>
          <a:xfrm>
            <a:off x="164586" y="106878"/>
            <a:ext cx="7232500" cy="2707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609" y="669352"/>
            <a:ext cx="5726373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731460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wo people looking at a computer">
            <a:extLst>
              <a:ext uri="{FF2B5EF4-FFF2-40B4-BE49-F238E27FC236}">
                <a16:creationId xmlns:a16="http://schemas.microsoft.com/office/drawing/2014/main" id="{721D9297-DFC5-177D-A5A0-08B086F61B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1" b="129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400" y="478378"/>
            <a:ext cx="1620000" cy="5570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104D6F-9084-414C-4AFF-35605AF54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0" b="38224"/>
          <a:stretch/>
        </p:blipFill>
        <p:spPr>
          <a:xfrm>
            <a:off x="164586" y="0"/>
            <a:ext cx="7232500" cy="2181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609" y="669352"/>
            <a:ext cx="5726373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60311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smiling at a person">
            <a:extLst>
              <a:ext uri="{FF2B5EF4-FFF2-40B4-BE49-F238E27FC236}">
                <a16:creationId xmlns:a16="http://schemas.microsoft.com/office/drawing/2014/main" id="{721D9297-DFC5-177D-A5A0-08B086F61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2" b="78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400" y="478378"/>
            <a:ext cx="1620000" cy="5570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83799A-884A-6026-4D0A-F38C50307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2244" y="1636640"/>
            <a:ext cx="4869848" cy="4869848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4990" y="2471887"/>
            <a:ext cx="3444355" cy="159967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0548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21D9297-DFC5-177D-A5A0-08B086F61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2" b="78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400" y="478378"/>
            <a:ext cx="1620000" cy="5570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83799A-884A-6026-4D0A-F38C50307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2244" y="1636640"/>
            <a:ext cx="4869848" cy="4869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4990" y="2471887"/>
            <a:ext cx="3444355" cy="159967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0453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6411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2 co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651000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71972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141938-8E6A-2C60-A9FA-7FACB497C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70" b="40398"/>
          <a:stretch/>
        </p:blipFill>
        <p:spPr>
          <a:xfrm>
            <a:off x="357250" y="112776"/>
            <a:ext cx="7824519" cy="14921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3889" y="1759876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5987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952786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header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141938-8E6A-2C60-A9FA-7FACB497C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76" b="40398"/>
          <a:stretch/>
        </p:blipFill>
        <p:spPr>
          <a:xfrm>
            <a:off x="357250" y="102283"/>
            <a:ext cx="7824519" cy="15026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118012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3889" y="1759876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5987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6792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76903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lock L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ECB952B-6F7B-F7A0-3416-596258F0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0" b="23773"/>
          <a:stretch/>
        </p:blipFill>
        <p:spPr>
          <a:xfrm>
            <a:off x="460311" y="1210538"/>
            <a:ext cx="6013578" cy="50400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3889" y="1759876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5987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290191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block L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ECB952B-6F7B-F7A0-3416-596258F0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5" b="23270"/>
          <a:stretch/>
        </p:blipFill>
        <p:spPr>
          <a:xfrm>
            <a:off x="460311" y="1210537"/>
            <a:ext cx="6013578" cy="50400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3889" y="1759876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5987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2743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rrow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1" y="2365008"/>
            <a:ext cx="5408221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69D117-03F9-4916-1725-C96B40B5E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7" b="20747"/>
          <a:stretch/>
        </p:blipFill>
        <p:spPr>
          <a:xfrm rot="1705772">
            <a:off x="2870217" y="3666297"/>
            <a:ext cx="3156319" cy="184661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2F41B2F-31D1-7960-5090-B97A065562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638" y="1474788"/>
            <a:ext cx="5059362" cy="46069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015616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arrow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1" y="2365008"/>
            <a:ext cx="5408221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69D117-03F9-4916-1725-C96B40B5E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7" b="20747"/>
          <a:stretch/>
        </p:blipFill>
        <p:spPr>
          <a:xfrm rot="1705772">
            <a:off x="2870217" y="3666297"/>
            <a:ext cx="3156319" cy="1846610"/>
          </a:xfrm>
          <a:prstGeom prst="rect">
            <a:avLst/>
          </a:prstGeom>
        </p:spPr>
      </p:pic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B584F6E9-7F6F-3625-34BD-1833D24B89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638" y="1474788"/>
            <a:ext cx="5059362" cy="46069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51246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peech bub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01" y="806460"/>
            <a:ext cx="5121296" cy="5121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12" y="1794958"/>
            <a:ext cx="3194462" cy="16682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317953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speech bub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101" y="806460"/>
            <a:ext cx="5121296" cy="5121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12" y="1794958"/>
            <a:ext cx="3194462" cy="16682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928955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lock LH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3" b="22531"/>
          <a:stretch/>
        </p:blipFill>
        <p:spPr>
          <a:xfrm>
            <a:off x="270101" y="1199408"/>
            <a:ext cx="5121296" cy="47857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12" y="1794958"/>
            <a:ext cx="3194462" cy="16682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988998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LH block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3" b="23913"/>
          <a:stretch/>
        </p:blipFill>
        <p:spPr>
          <a:xfrm>
            <a:off x="270101" y="1436914"/>
            <a:ext cx="5121296" cy="44932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12" y="1794958"/>
            <a:ext cx="3194462" cy="16682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701351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lock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3" b="23913"/>
          <a:stretch/>
        </p:blipFill>
        <p:spPr>
          <a:xfrm>
            <a:off x="270100" y="1290673"/>
            <a:ext cx="5821217" cy="46395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79411A-295C-141D-7D72-06F284DFA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3" b="22531"/>
          <a:stretch/>
        </p:blipFill>
        <p:spPr>
          <a:xfrm>
            <a:off x="6258296" y="1290673"/>
            <a:ext cx="5533901" cy="478575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67055" y="1781298"/>
            <a:ext cx="4643251" cy="37860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71D61D7F-EDC3-CA79-AB21-8128C95F36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1176" y="1779319"/>
            <a:ext cx="4643251" cy="37860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62180F6-A32D-50E2-B53C-14052960F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96634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sterisk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13BDB-9CB2-3772-94F4-0C9100ECB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510" y="-273148"/>
            <a:ext cx="6351447" cy="6351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5950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81337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asterisk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13BDB-9CB2-3772-94F4-0C9100ECB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8510" y="-273148"/>
            <a:ext cx="6351447" cy="6351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631123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quotes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13BDB-9CB2-3772-94F4-0C9100ECB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6001" y="-7803"/>
            <a:ext cx="6351447" cy="6351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143491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quotes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13BDB-9CB2-3772-94F4-0C9100ECB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6001" y="-7803"/>
            <a:ext cx="6351447" cy="6351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546680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outline speech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914520-5712-1626-CFF0-BD18344DB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353" y="950026"/>
            <a:ext cx="5372322" cy="5372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864474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outline speech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914520-5712-1626-CFF0-BD18344DB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8353" y="950026"/>
            <a:ext cx="5372322" cy="5372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446335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rrows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220" y="1658023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C23825-C8CD-85A6-5786-410677C78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18" y="1321790"/>
            <a:ext cx="4214420" cy="421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3256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arrows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220" y="1658023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C23825-C8CD-85A6-5786-410677C78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618" y="1321790"/>
            <a:ext cx="4214420" cy="421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5132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sterisk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64302" y="1774876"/>
            <a:ext cx="8319697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2E196D-09E5-982E-52DE-E6F1CB55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17" y="1737040"/>
            <a:ext cx="2197988" cy="219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4844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asterisk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36830" y="1774876"/>
            <a:ext cx="8147169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2E196D-09E5-982E-52DE-E6F1CB55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774876"/>
            <a:ext cx="2197988" cy="219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9889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881D34-5586-1F09-1997-1B275CDB76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3612" y="2219722"/>
            <a:ext cx="4810125" cy="16155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0C5348-7413-C56C-55CE-A07147042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546" y="473089"/>
            <a:ext cx="5851054" cy="58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14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857" y="494063"/>
            <a:ext cx="1876439" cy="10699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939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881D34-5586-1F09-1997-1B275CDB76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3612" y="2219722"/>
            <a:ext cx="4810125" cy="16155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0C5348-7413-C56C-55CE-A07147042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9546" y="473089"/>
            <a:ext cx="5851054" cy="58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0215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F498C1-3D7D-5D71-BE71-4A2C39DE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D5FE3-4056-4AAB-8D61-713ADB4C9B00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0CDF5-CE50-55C6-90AA-6619FAD6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35634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5BDF8-171A-D8D1-525B-DFDD1365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32405-4260-4512-8C8C-1FB3A493F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22016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3C6D3C7-912B-46AE-A1D3-A44489498D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997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445325 w 12192000"/>
              <a:gd name="connsiteY3" fmla="*/ 6859979 h 6859979"/>
              <a:gd name="connsiteX4" fmla="*/ 0 w 12192000"/>
              <a:gd name="connsiteY4" fmla="*/ 6858000 h 6859979"/>
              <a:gd name="connsiteX5" fmla="*/ 0 w 12192000"/>
              <a:gd name="connsiteY5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445325 w 12192000"/>
              <a:gd name="connsiteY4" fmla="*/ 6859979 h 6859979"/>
              <a:gd name="connsiteX5" fmla="*/ 0 w 12192000"/>
              <a:gd name="connsiteY5" fmla="*/ 6858000 h 6859979"/>
              <a:gd name="connsiteX6" fmla="*/ 0 w 12192000"/>
              <a:gd name="connsiteY6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3877294 w 12192000"/>
              <a:gd name="connsiteY4" fmla="*/ 6859979 h 6859979"/>
              <a:gd name="connsiteX5" fmla="*/ 445325 w 12192000"/>
              <a:gd name="connsiteY5" fmla="*/ 6859979 h 6859979"/>
              <a:gd name="connsiteX6" fmla="*/ 0 w 12192000"/>
              <a:gd name="connsiteY6" fmla="*/ 6858000 h 6859979"/>
              <a:gd name="connsiteX7" fmla="*/ 0 w 12192000"/>
              <a:gd name="connsiteY7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07922 h 6859979"/>
              <a:gd name="connsiteX5" fmla="*/ 445325 w 12192000"/>
              <a:gd name="connsiteY5" fmla="*/ 6859979 h 6859979"/>
              <a:gd name="connsiteX6" fmla="*/ 0 w 12192000"/>
              <a:gd name="connsiteY6" fmla="*/ 6858000 h 6859979"/>
              <a:gd name="connsiteX7" fmla="*/ 0 w 12192000"/>
              <a:gd name="connsiteY7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07922 h 6859979"/>
              <a:gd name="connsiteX5" fmla="*/ 2276104 w 12192000"/>
              <a:gd name="connsiteY5" fmla="*/ 5921829 h 6859979"/>
              <a:gd name="connsiteX6" fmla="*/ 445325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07922 h 6859979"/>
              <a:gd name="connsiteX5" fmla="*/ 459180 w 12192000"/>
              <a:gd name="connsiteY5" fmla="*/ 4013860 h 6859979"/>
              <a:gd name="connsiteX6" fmla="*/ 445325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07922 h 6859979"/>
              <a:gd name="connsiteX5" fmla="*/ 459180 w 12192000"/>
              <a:gd name="connsiteY5" fmla="*/ 4013860 h 6859979"/>
              <a:gd name="connsiteX6" fmla="*/ 455221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15979 h 6859979"/>
              <a:gd name="connsiteX5" fmla="*/ 459180 w 12192000"/>
              <a:gd name="connsiteY5" fmla="*/ 4013860 h 6859979"/>
              <a:gd name="connsiteX6" fmla="*/ 455221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15979 h 6859979"/>
              <a:gd name="connsiteX5" fmla="*/ 459180 w 12192000"/>
              <a:gd name="connsiteY5" fmla="*/ 4020573 h 6859979"/>
              <a:gd name="connsiteX6" fmla="*/ 455221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15979 h 6859979"/>
              <a:gd name="connsiteX5" fmla="*/ 459180 w 12192000"/>
              <a:gd name="connsiteY5" fmla="*/ 4020573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15979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68836 w 12192000"/>
              <a:gd name="connsiteY4" fmla="*/ 4282679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68836 w 12192000"/>
              <a:gd name="connsiteY4" fmla="*/ 4282679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68836 w 12192000"/>
              <a:gd name="connsiteY4" fmla="*/ 4282679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72011 w 12192000"/>
              <a:gd name="connsiteY4" fmla="*/ 4282679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4711 w 12192000"/>
              <a:gd name="connsiteY4" fmla="*/ 4282679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4711 w 12192000"/>
              <a:gd name="connsiteY4" fmla="*/ 4282679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4711 w 12192000"/>
              <a:gd name="connsiteY4" fmla="*/ 4282679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91061 w 12192000"/>
              <a:gd name="connsiteY4" fmla="*/ 4285854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91061 w 12192000"/>
              <a:gd name="connsiteY4" fmla="*/ 4285854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91061 w 12192000"/>
              <a:gd name="connsiteY4" fmla="*/ 4285854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91061 w 12192000"/>
              <a:gd name="connsiteY4" fmla="*/ 4285854 h 6859979"/>
              <a:gd name="connsiteX5" fmla="*/ 459180 w 12192000"/>
              <a:gd name="connsiteY5" fmla="*/ 4274120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91061 w 12192000"/>
              <a:gd name="connsiteY4" fmla="*/ 4285854 h 6859979"/>
              <a:gd name="connsiteX5" fmla="*/ 459180 w 12192000"/>
              <a:gd name="connsiteY5" fmla="*/ 4280470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91061 w 12192000"/>
              <a:gd name="connsiteY4" fmla="*/ 4285854 h 6859979"/>
              <a:gd name="connsiteX5" fmla="*/ 459180 w 12192000"/>
              <a:gd name="connsiteY5" fmla="*/ 4284428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91061 w 12192000"/>
              <a:gd name="connsiteY4" fmla="*/ 4285854 h 6859979"/>
              <a:gd name="connsiteX5" fmla="*/ 459180 w 12192000"/>
              <a:gd name="connsiteY5" fmla="*/ 429036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91061 w 12192000"/>
              <a:gd name="connsiteY4" fmla="*/ 4285854 h 6859979"/>
              <a:gd name="connsiteX5" fmla="*/ 459180 w 12192000"/>
              <a:gd name="connsiteY5" fmla="*/ 429036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9979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5989122" y="6856021"/>
                </a:lnTo>
                <a:cubicBezTo>
                  <a:pt x="5987803" y="5906655"/>
                  <a:pt x="5992833" y="5059234"/>
                  <a:pt x="5991061" y="4285854"/>
                </a:cubicBezTo>
                <a:lnTo>
                  <a:pt x="459180" y="4290365"/>
                </a:lnTo>
                <a:cubicBezTo>
                  <a:pt x="454562" y="5239071"/>
                  <a:pt x="466174" y="5911273"/>
                  <a:pt x="461556" y="685997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B6A7C5-41B4-473D-A999-769B1D76881C}"/>
              </a:ext>
            </a:extLst>
          </p:cNvPr>
          <p:cNvSpPr/>
          <p:nvPr userDrawn="1"/>
        </p:nvSpPr>
        <p:spPr>
          <a:xfrm>
            <a:off x="457199" y="4221000"/>
            <a:ext cx="5540571" cy="263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DBF97C-BC0F-4C67-8581-AF04D3089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828" y="4500718"/>
            <a:ext cx="5029316" cy="1005739"/>
          </a:xfrm>
        </p:spPr>
        <p:txBody>
          <a:bodyPr anchor="t"/>
          <a:lstStyle>
            <a:lvl1pPr algn="l">
              <a:lnSpc>
                <a:spcPts val="3600"/>
              </a:lnSpc>
              <a:spcBef>
                <a:spcPts val="0"/>
              </a:spcBef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1F45B5-DF46-4B7D-827A-2116A62A4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6685" y="5517001"/>
            <a:ext cx="5039315" cy="657895"/>
          </a:xfrm>
        </p:spPr>
        <p:txBody>
          <a:bodyPr anchor="t"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8C533-2D3A-4E27-84DD-B52B0BF41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000" y="6176876"/>
            <a:ext cx="5038144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10653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2207B1EC-A8D9-4533-B34C-FEDDF48648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997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445325 w 12192000"/>
              <a:gd name="connsiteY3" fmla="*/ 6859979 h 6859979"/>
              <a:gd name="connsiteX4" fmla="*/ 0 w 12192000"/>
              <a:gd name="connsiteY4" fmla="*/ 6858000 h 6859979"/>
              <a:gd name="connsiteX5" fmla="*/ 0 w 12192000"/>
              <a:gd name="connsiteY5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445325 w 12192000"/>
              <a:gd name="connsiteY4" fmla="*/ 6859979 h 6859979"/>
              <a:gd name="connsiteX5" fmla="*/ 0 w 12192000"/>
              <a:gd name="connsiteY5" fmla="*/ 6858000 h 6859979"/>
              <a:gd name="connsiteX6" fmla="*/ 0 w 12192000"/>
              <a:gd name="connsiteY6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3877294 w 12192000"/>
              <a:gd name="connsiteY4" fmla="*/ 6859979 h 6859979"/>
              <a:gd name="connsiteX5" fmla="*/ 445325 w 12192000"/>
              <a:gd name="connsiteY5" fmla="*/ 6859979 h 6859979"/>
              <a:gd name="connsiteX6" fmla="*/ 0 w 12192000"/>
              <a:gd name="connsiteY6" fmla="*/ 6858000 h 6859979"/>
              <a:gd name="connsiteX7" fmla="*/ 0 w 12192000"/>
              <a:gd name="connsiteY7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07922 h 6859979"/>
              <a:gd name="connsiteX5" fmla="*/ 445325 w 12192000"/>
              <a:gd name="connsiteY5" fmla="*/ 6859979 h 6859979"/>
              <a:gd name="connsiteX6" fmla="*/ 0 w 12192000"/>
              <a:gd name="connsiteY6" fmla="*/ 6858000 h 6859979"/>
              <a:gd name="connsiteX7" fmla="*/ 0 w 12192000"/>
              <a:gd name="connsiteY7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07922 h 6859979"/>
              <a:gd name="connsiteX5" fmla="*/ 2276104 w 12192000"/>
              <a:gd name="connsiteY5" fmla="*/ 5921829 h 6859979"/>
              <a:gd name="connsiteX6" fmla="*/ 445325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07922 h 6859979"/>
              <a:gd name="connsiteX5" fmla="*/ 459180 w 12192000"/>
              <a:gd name="connsiteY5" fmla="*/ 4013860 h 6859979"/>
              <a:gd name="connsiteX6" fmla="*/ 445325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07922 h 6859979"/>
              <a:gd name="connsiteX5" fmla="*/ 459180 w 12192000"/>
              <a:gd name="connsiteY5" fmla="*/ 4013860 h 6859979"/>
              <a:gd name="connsiteX6" fmla="*/ 455221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15979 h 6859979"/>
              <a:gd name="connsiteX5" fmla="*/ 459180 w 12192000"/>
              <a:gd name="connsiteY5" fmla="*/ 4013860 h 6859979"/>
              <a:gd name="connsiteX6" fmla="*/ 455221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15979 h 6859979"/>
              <a:gd name="connsiteX5" fmla="*/ 459180 w 12192000"/>
              <a:gd name="connsiteY5" fmla="*/ 4020573 h 6859979"/>
              <a:gd name="connsiteX6" fmla="*/ 455221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15979 h 6859979"/>
              <a:gd name="connsiteX5" fmla="*/ 459180 w 12192000"/>
              <a:gd name="connsiteY5" fmla="*/ 4020573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9979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5989122" y="6856021"/>
                </a:lnTo>
                <a:cubicBezTo>
                  <a:pt x="5987803" y="5906655"/>
                  <a:pt x="5986483" y="4965345"/>
                  <a:pt x="5985164" y="4015979"/>
                </a:cubicBezTo>
                <a:lnTo>
                  <a:pt x="459180" y="4020573"/>
                </a:lnTo>
                <a:cubicBezTo>
                  <a:pt x="454562" y="4969279"/>
                  <a:pt x="466174" y="5911273"/>
                  <a:pt x="461556" y="685997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B6A7C5-41B4-473D-A999-769B1D76881C}"/>
              </a:ext>
            </a:extLst>
          </p:cNvPr>
          <p:cNvSpPr/>
          <p:nvPr userDrawn="1"/>
        </p:nvSpPr>
        <p:spPr>
          <a:xfrm>
            <a:off x="457200" y="4015408"/>
            <a:ext cx="5530132" cy="28425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DD102D-C4F0-4B87-883A-692A768EBE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4850" y="4284663"/>
            <a:ext cx="5031149" cy="2384337"/>
          </a:xfrm>
        </p:spPr>
        <p:txBody>
          <a:bodyPr/>
          <a:lstStyle>
            <a:lvl1pPr>
              <a:lnSpc>
                <a:spcPts val="3600"/>
              </a:lnSpc>
              <a:spcBef>
                <a:spcPts val="0"/>
              </a:spcBef>
              <a:defRPr sz="4000" b="1">
                <a:solidFill>
                  <a:schemeClr val="bg1"/>
                </a:solidFill>
              </a:defRPr>
            </a:lvl1pPr>
            <a:lvl2pPr marL="0" indent="0">
              <a:lnSpc>
                <a:spcPts val="2400"/>
              </a:lnSpc>
              <a:spcAft>
                <a:spcPts val="0"/>
              </a:spcAft>
              <a:buNone/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5582148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53AA5-75EA-48C8-9F21-02FB344C0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9698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53AA5-75EA-48C8-9F21-02FB344C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9" y="1152000"/>
            <a:ext cx="5551902" cy="499151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1688343" cy="1686072"/>
          </a:xfrm>
          <a:solidFill>
            <a:srgbClr val="B7BDC2"/>
          </a:solidFill>
          <a:ln>
            <a:noFill/>
          </a:ln>
        </p:spPr>
        <p:txBody>
          <a:bodyPr lIns="72000" tIns="72000"/>
          <a:lstStyle>
            <a:lvl1pPr>
              <a:defRPr sz="2400">
                <a:solidFill>
                  <a:schemeClr val="bg1"/>
                </a:solidFill>
              </a:defRPr>
            </a:lvl1pPr>
            <a:lvl2pPr marL="14287" indent="0">
              <a:buNone/>
              <a:defRPr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07F6123-A51A-463F-B690-DEBFBE87A3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5006" y="3064991"/>
            <a:ext cx="1688343" cy="1686072"/>
          </a:xfrm>
          <a:solidFill>
            <a:schemeClr val="tx2"/>
          </a:solidFill>
          <a:ln>
            <a:noFill/>
          </a:ln>
        </p:spPr>
        <p:txBody>
          <a:bodyPr lIns="72000" tIns="72000"/>
          <a:lstStyle>
            <a:lvl1pPr>
              <a:defRPr sz="2400">
                <a:solidFill>
                  <a:schemeClr val="bg1"/>
                </a:solidFill>
              </a:defRPr>
            </a:lvl1pPr>
            <a:lvl2pPr marL="14287" indent="0">
              <a:buNone/>
              <a:defRPr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Chart Placeholder 12">
            <a:extLst>
              <a:ext uri="{FF2B5EF4-FFF2-40B4-BE49-F238E27FC236}">
                <a16:creationId xmlns:a16="http://schemas.microsoft.com/office/drawing/2014/main" id="{AD3A12EE-5167-48F5-BC00-D4FCFC303A00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140700" y="1185863"/>
            <a:ext cx="3576638" cy="35782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97197253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53AA5-75EA-48C8-9F21-02FB344C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8" y="1152000"/>
            <a:ext cx="5508000" cy="4991519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  <a:lvl2pPr marL="14287" indent="0">
              <a:lnSpc>
                <a:spcPts val="1900"/>
              </a:lnSpc>
              <a:buNone/>
              <a:defRPr>
                <a:solidFill>
                  <a:schemeClr val="bg2"/>
                </a:solidFill>
              </a:defRPr>
            </a:lvl2pPr>
            <a:lvl3pPr marL="0" indent="0">
              <a:spcBef>
                <a:spcPts val="120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3pPr>
            <a:lvl4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4pPr>
            <a:lvl5pPr marL="0" indent="0">
              <a:spcBef>
                <a:spcPts val="1200"/>
              </a:spcBef>
              <a:spcAft>
                <a:spcPts val="0"/>
              </a:spcAft>
              <a:buNone/>
              <a:defRPr sz="1800" i="1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AF9F165-CD5C-4D1C-9400-B46BFCE330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017" y="1198375"/>
            <a:ext cx="5537546" cy="4748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3786771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71BF9111-35B2-4407-A2FC-B5552A75A91A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50000" y="1196975"/>
            <a:ext cx="11356335" cy="4608513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56252321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3EA50C4-4183-4C59-88CA-640948E1F59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352675" y="1196975"/>
            <a:ext cx="7486650" cy="4751388"/>
          </a:xfrm>
        </p:spPr>
        <p:txBody>
          <a:bodyPr/>
          <a:lstStyle/>
          <a:p>
            <a:r>
              <a:rPr lang="en-GB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84716227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columns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CE6E50E-ECC2-4DB1-9ABD-5CAB01C7706E}"/>
              </a:ext>
            </a:extLst>
          </p:cNvPr>
          <p:cNvSpPr/>
          <p:nvPr userDrawn="1"/>
        </p:nvSpPr>
        <p:spPr>
          <a:xfrm>
            <a:off x="6215139" y="1198800"/>
            <a:ext cx="1688260" cy="475879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1A8DE0-6A30-475C-B8D9-71D4F7FDC05D}"/>
              </a:ext>
            </a:extLst>
          </p:cNvPr>
          <p:cNvSpPr/>
          <p:nvPr userDrawn="1"/>
        </p:nvSpPr>
        <p:spPr>
          <a:xfrm>
            <a:off x="458979" y="1198800"/>
            <a:ext cx="1688260" cy="4758794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AC8B98-5220-41B6-85F8-44D609995326}"/>
              </a:ext>
            </a:extLst>
          </p:cNvPr>
          <p:cNvSpPr/>
          <p:nvPr userDrawn="1"/>
        </p:nvSpPr>
        <p:spPr>
          <a:xfrm>
            <a:off x="2391740" y="1198800"/>
            <a:ext cx="1688260" cy="4758794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0B8384F-25C8-46E3-B061-79475DC3B260}"/>
              </a:ext>
            </a:extLst>
          </p:cNvPr>
          <p:cNvSpPr/>
          <p:nvPr userDrawn="1"/>
        </p:nvSpPr>
        <p:spPr>
          <a:xfrm>
            <a:off x="4282378" y="1198800"/>
            <a:ext cx="1688260" cy="4758794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5A7C208-2480-4CAC-8B02-42794051CADD}"/>
              </a:ext>
            </a:extLst>
          </p:cNvPr>
          <p:cNvSpPr/>
          <p:nvPr userDrawn="1"/>
        </p:nvSpPr>
        <p:spPr>
          <a:xfrm>
            <a:off x="8117735" y="1198800"/>
            <a:ext cx="1688260" cy="4758794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0F0798-7386-4662-84C2-1998B7942BF5}"/>
              </a:ext>
            </a:extLst>
          </p:cNvPr>
          <p:cNvSpPr/>
          <p:nvPr userDrawn="1"/>
        </p:nvSpPr>
        <p:spPr>
          <a:xfrm>
            <a:off x="10050496" y="1198800"/>
            <a:ext cx="1688260" cy="4758794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1E25D-3DE3-4F97-A3AB-91F0E38780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863" y="2060637"/>
            <a:ext cx="1687512" cy="3888362"/>
          </a:xfrm>
          <a:noFill/>
        </p:spPr>
        <p:txBody>
          <a:bodyPr lIns="126000" tIns="36000" rIns="0"/>
          <a:lstStyle>
            <a:lvl1pPr>
              <a:spcAft>
                <a:spcPts val="0"/>
              </a:spcAft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CDBB011-C7D6-4622-8252-4CDAABAFFD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80286" y="2062463"/>
            <a:ext cx="1688260" cy="3888362"/>
          </a:xfrm>
          <a:noFill/>
        </p:spPr>
        <p:txBody>
          <a:bodyPr lIns="126000" tIns="36000" rIns="0"/>
          <a:lstStyle>
            <a:lvl1pPr>
              <a:spcAft>
                <a:spcPts val="0"/>
              </a:spcAft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76CB12F-AA43-40A9-95AF-5E338A3068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99815" y="2062463"/>
            <a:ext cx="1686481" cy="3888362"/>
          </a:xfrm>
          <a:noFill/>
        </p:spPr>
        <p:txBody>
          <a:bodyPr lIns="126000" tIns="36000" rIns="0"/>
          <a:lstStyle>
            <a:lvl1pPr>
              <a:spcAft>
                <a:spcPts val="0"/>
              </a:spcAft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ADC033D-59B1-4155-95EF-7026271054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0600" y="2062463"/>
            <a:ext cx="1687512" cy="3888362"/>
          </a:xfrm>
          <a:noFill/>
        </p:spPr>
        <p:txBody>
          <a:bodyPr lIns="126000" tIns="36000" rIns="0"/>
          <a:lstStyle>
            <a:lvl1pPr>
              <a:spcAft>
                <a:spcPts val="0"/>
              </a:spcAft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88C4312-513E-4B39-83BF-2F31AEC975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33536" y="2062463"/>
            <a:ext cx="1684702" cy="3888362"/>
          </a:xfrm>
          <a:noFill/>
        </p:spPr>
        <p:txBody>
          <a:bodyPr lIns="126000" tIns="36000" rIns="0"/>
          <a:lstStyle>
            <a:lvl1pPr>
              <a:spcAft>
                <a:spcPts val="0"/>
              </a:spcAft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B53A886-4A25-4DCD-9E3F-FB389F3E26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044000" y="2061000"/>
            <a:ext cx="1687512" cy="3888362"/>
          </a:xfrm>
          <a:noFill/>
        </p:spPr>
        <p:txBody>
          <a:bodyPr lIns="126000" tIns="36000" rIns="0"/>
          <a:lstStyle>
            <a:lvl1pPr>
              <a:spcAft>
                <a:spcPts val="0"/>
              </a:spcAft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21" name="Picture 2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8A645C0-EF27-43D6-956E-32D1CBDE76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101" y="1306800"/>
            <a:ext cx="1152000" cy="412679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low confidence">
            <a:extLst>
              <a:ext uri="{FF2B5EF4-FFF2-40B4-BE49-F238E27FC236}">
                <a16:creationId xmlns:a16="http://schemas.microsoft.com/office/drawing/2014/main" id="{6AD9BD92-5385-412F-AD68-1990BD46D8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65" y="1304978"/>
            <a:ext cx="936000" cy="402165"/>
          </a:xfrm>
          <a:prstGeom prst="rect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C33E4D6F-97C4-416C-AF62-0F6F96B5C5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201" y="1311101"/>
            <a:ext cx="1404000" cy="402566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806153A2-7A63-408F-B500-5B096BD41A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696" y="1304199"/>
            <a:ext cx="936000" cy="404409"/>
          </a:xfrm>
          <a:prstGeom prst="rect">
            <a:avLst/>
          </a:prstGeom>
        </p:spPr>
      </p:pic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1C7FCBA7-F279-4FB8-8881-173A0084A32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705" y="1310400"/>
            <a:ext cx="1404000" cy="40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34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70939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CE6E50E-ECC2-4DB1-9ABD-5CAB01C7706E}"/>
              </a:ext>
            </a:extLst>
          </p:cNvPr>
          <p:cNvSpPr/>
          <p:nvPr userDrawn="1"/>
        </p:nvSpPr>
        <p:spPr>
          <a:xfrm>
            <a:off x="5063452" y="1198801"/>
            <a:ext cx="2124000" cy="475879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AC8B98-5220-41B6-85F8-44D609995326}"/>
              </a:ext>
            </a:extLst>
          </p:cNvPr>
          <p:cNvSpPr/>
          <p:nvPr userDrawn="1"/>
        </p:nvSpPr>
        <p:spPr>
          <a:xfrm>
            <a:off x="447740" y="1198800"/>
            <a:ext cx="2124000" cy="4758794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0B8384F-25C8-46E3-B061-79475DC3B260}"/>
              </a:ext>
            </a:extLst>
          </p:cNvPr>
          <p:cNvSpPr/>
          <p:nvPr userDrawn="1"/>
        </p:nvSpPr>
        <p:spPr>
          <a:xfrm>
            <a:off x="2755596" y="1198800"/>
            <a:ext cx="2124000" cy="4758794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5A7C208-2480-4CAC-8B02-42794051CADD}"/>
              </a:ext>
            </a:extLst>
          </p:cNvPr>
          <p:cNvSpPr/>
          <p:nvPr userDrawn="1"/>
        </p:nvSpPr>
        <p:spPr>
          <a:xfrm>
            <a:off x="7371308" y="1198800"/>
            <a:ext cx="2124000" cy="4758794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0F0798-7386-4662-84C2-1998B7942BF5}"/>
              </a:ext>
            </a:extLst>
          </p:cNvPr>
          <p:cNvSpPr/>
          <p:nvPr userDrawn="1"/>
        </p:nvSpPr>
        <p:spPr>
          <a:xfrm>
            <a:off x="9679164" y="1198800"/>
            <a:ext cx="2124000" cy="4758794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CDBB011-C7D6-4622-8252-4CDAABAFFD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286" y="3286463"/>
            <a:ext cx="2034000" cy="2592000"/>
          </a:xfrm>
          <a:noFill/>
        </p:spPr>
        <p:txBody>
          <a:bodyPr lIns="126000" tIns="36000" rIns="0"/>
          <a:lstStyle>
            <a:lvl1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2pPr>
            <a:lvl3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3pPr>
            <a:lvl4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76CB12F-AA43-40A9-95AF-5E338A3068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84000" y="3286463"/>
            <a:ext cx="2034000" cy="2592000"/>
          </a:xfrm>
          <a:noFill/>
        </p:spPr>
        <p:txBody>
          <a:bodyPr lIns="126000" tIns="36000" rIns="0"/>
          <a:lstStyle>
            <a:lvl1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2pPr>
            <a:lvl3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3pPr>
            <a:lvl4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ADC033D-59B1-4155-95EF-7026271054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8000" y="3286463"/>
            <a:ext cx="2034000" cy="2592000"/>
          </a:xfrm>
          <a:noFill/>
        </p:spPr>
        <p:txBody>
          <a:bodyPr lIns="126000" tIns="36000" rIns="0"/>
          <a:lstStyle>
            <a:lvl1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2pPr>
            <a:lvl3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3pPr>
            <a:lvl4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88C4312-513E-4B39-83BF-2F31AEC975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92000" y="3286463"/>
            <a:ext cx="2034000" cy="2592000"/>
          </a:xfrm>
          <a:noFill/>
        </p:spPr>
        <p:txBody>
          <a:bodyPr lIns="126000" tIns="36000" rIns="0"/>
          <a:lstStyle>
            <a:lvl1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2pPr>
            <a:lvl3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3pPr>
            <a:lvl4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B53A886-4A25-4DCD-9E3F-FB389F3E26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679165" y="3285000"/>
            <a:ext cx="2032835" cy="2592000"/>
          </a:xfrm>
          <a:noFill/>
        </p:spPr>
        <p:txBody>
          <a:bodyPr lIns="126000" tIns="36000" rIns="0"/>
          <a:lstStyle>
            <a:lvl1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2pPr>
            <a:lvl3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3pPr>
            <a:lvl4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21" name="Picture 2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8A645C0-EF27-43D6-956E-32D1CBDE76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01" y="1306800"/>
            <a:ext cx="1152000" cy="412679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low confidence">
            <a:extLst>
              <a:ext uri="{FF2B5EF4-FFF2-40B4-BE49-F238E27FC236}">
                <a16:creationId xmlns:a16="http://schemas.microsoft.com/office/drawing/2014/main" id="{6AD9BD92-5385-412F-AD68-1990BD46D8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99" y="1306800"/>
            <a:ext cx="936000" cy="402165"/>
          </a:xfrm>
          <a:prstGeom prst="rect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C33E4D6F-97C4-416C-AF62-0F6F96B5C5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895" y="1311229"/>
            <a:ext cx="1404000" cy="402566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806153A2-7A63-408F-B500-5B096BD41A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794" y="1317392"/>
            <a:ext cx="936000" cy="404409"/>
          </a:xfrm>
          <a:prstGeom prst="rect">
            <a:avLst/>
          </a:prstGeom>
        </p:spPr>
      </p:pic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1C7FCBA7-F279-4FB8-8881-173A0084A32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380" y="1310399"/>
            <a:ext cx="1404000" cy="404225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55F3BE4-77AB-4639-86DF-A646D055E5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7100" y="1817082"/>
            <a:ext cx="1923185" cy="13896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1C3B81F2-3E0C-4972-9235-A78E425F57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839407" y="1817082"/>
            <a:ext cx="1923185" cy="13896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911B7FAF-E8A4-42B8-BD6C-FA5A2A7DB71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167588" y="1812228"/>
            <a:ext cx="1923185" cy="13896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E273719-E629-4509-A14E-F2219DA98BA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59895" y="1812228"/>
            <a:ext cx="1923185" cy="13896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7677EB05-207E-4E1C-A326-466D4DB235F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779102" y="1812228"/>
            <a:ext cx="1923185" cy="13896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3140240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CDBB011-C7D6-4622-8252-4CDAABAFFD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80286" y="1200626"/>
            <a:ext cx="1688260" cy="4750199"/>
          </a:xfrm>
          <a:solidFill>
            <a:srgbClr val="EBF0F3"/>
          </a:solidFill>
          <a:ln>
            <a:noFill/>
          </a:ln>
        </p:spPr>
        <p:txBody>
          <a:bodyPr lIns="126000" tIns="72000" rIns="0"/>
          <a:lstStyle>
            <a:lvl1pPr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76CB12F-AA43-40A9-95AF-5E338A3068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99815" y="1200626"/>
            <a:ext cx="1686481" cy="4750199"/>
          </a:xfrm>
          <a:solidFill>
            <a:srgbClr val="EBF0F3"/>
          </a:solidFill>
          <a:ln>
            <a:noFill/>
          </a:ln>
        </p:spPr>
        <p:txBody>
          <a:bodyPr lIns="126000" tIns="72000" rIns="0"/>
          <a:lstStyle>
            <a:lvl1pPr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1E25D-3DE3-4F97-A3AB-91F0E38780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863" y="1198800"/>
            <a:ext cx="1687512" cy="4750199"/>
          </a:xfrm>
          <a:solidFill>
            <a:srgbClr val="EBF0F3"/>
          </a:solidFill>
          <a:ln>
            <a:noFill/>
          </a:ln>
        </p:spPr>
        <p:txBody>
          <a:bodyPr lIns="126000" tIns="72000" rIns="0"/>
          <a:lstStyle>
            <a:lvl1pPr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ADC033D-59B1-4155-95EF-7026271054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0600" y="1200626"/>
            <a:ext cx="1687512" cy="4750199"/>
          </a:xfrm>
          <a:solidFill>
            <a:srgbClr val="EBF0F3"/>
          </a:solidFill>
          <a:ln>
            <a:noFill/>
          </a:ln>
        </p:spPr>
        <p:txBody>
          <a:bodyPr lIns="126000" tIns="72000" rIns="0"/>
          <a:lstStyle>
            <a:lvl1pPr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88C4312-513E-4B39-83BF-2F31AEC975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33536" y="1200626"/>
            <a:ext cx="1684702" cy="4750199"/>
          </a:xfrm>
          <a:solidFill>
            <a:srgbClr val="EBF0F3"/>
          </a:solidFill>
          <a:ln>
            <a:noFill/>
          </a:ln>
        </p:spPr>
        <p:txBody>
          <a:bodyPr lIns="126000" tIns="72000" rIns="0"/>
          <a:lstStyle>
            <a:lvl1pPr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B53A886-4A25-4DCD-9E3F-FB389F3E26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044000" y="1199163"/>
            <a:ext cx="1687512" cy="4749836"/>
          </a:xfrm>
          <a:solidFill>
            <a:srgbClr val="EBF0F3"/>
          </a:solidFill>
          <a:ln>
            <a:noFill/>
          </a:ln>
        </p:spPr>
        <p:txBody>
          <a:bodyPr lIns="126000" tIns="72000" rIns="0"/>
          <a:lstStyle>
            <a:lvl1pPr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1521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1E25D-3DE3-4F97-A3AB-91F0E38780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862" y="1198800"/>
            <a:ext cx="3612137" cy="4750199"/>
          </a:xfrm>
          <a:solidFill>
            <a:srgbClr val="EBF0F3"/>
          </a:solidFill>
          <a:ln>
            <a:noFill/>
          </a:ln>
        </p:spPr>
        <p:txBody>
          <a:bodyPr lIns="126000" tIns="72000" rIns="0"/>
          <a:lstStyle>
            <a:lvl1pPr>
              <a:spcAft>
                <a:spcPts val="600"/>
              </a:spcAft>
              <a:defRPr sz="2000" b="1">
                <a:solidFill>
                  <a:schemeClr val="tx2"/>
                </a:solidFill>
              </a:defRPr>
            </a:lvl1pPr>
            <a:lvl2pPr>
              <a:spcBef>
                <a:spcPts val="800"/>
              </a:spcBef>
              <a:spcAft>
                <a:spcPts val="0"/>
              </a:spcAft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3DFE9C1-8AAD-4A26-821B-13C6A7FA8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999" y="1152000"/>
            <a:ext cx="5583107" cy="4991519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  <a:lvl2pPr marL="14287" indent="0">
              <a:buNone/>
              <a:defRPr>
                <a:solidFill>
                  <a:schemeClr val="bg2"/>
                </a:solidFill>
              </a:defRPr>
            </a:lvl2pPr>
            <a:lvl3pPr marL="0" indent="0">
              <a:spcBef>
                <a:spcPts val="1800"/>
              </a:spcBef>
              <a:buNone/>
              <a:defRPr sz="2000" b="1">
                <a:solidFill>
                  <a:schemeClr val="tx2"/>
                </a:solidFill>
              </a:defRPr>
            </a:lvl3pPr>
            <a:lvl4pPr marL="0" indent="0">
              <a:spcBef>
                <a:spcPts val="1800"/>
              </a:spcBef>
              <a:buNone/>
              <a:defRPr b="1">
                <a:solidFill>
                  <a:schemeClr val="bg2"/>
                </a:solidFill>
              </a:defRPr>
            </a:lvl4pPr>
            <a:lvl5pPr marL="0" indent="0">
              <a:spcBef>
                <a:spcPts val="1800"/>
              </a:spcBef>
              <a:buNone/>
              <a:defRPr i="1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894A342C-A76E-4624-BD53-F0658778D4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38671" y="1189749"/>
            <a:ext cx="1688343" cy="1686072"/>
          </a:xfrm>
          <a:solidFill>
            <a:schemeClr val="tx2"/>
          </a:solidFill>
          <a:ln>
            <a:noFill/>
          </a:ln>
        </p:spPr>
        <p:txBody>
          <a:bodyPr lIns="72000" tIns="72000"/>
          <a:lstStyle>
            <a:lvl1pPr>
              <a:defRPr sz="2400">
                <a:solidFill>
                  <a:schemeClr val="bg1"/>
                </a:solidFill>
              </a:defRPr>
            </a:lvl1pPr>
            <a:lvl2pPr marL="14287" indent="0">
              <a:buNone/>
              <a:defRPr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EF0B4AF8-2802-4A16-99A4-09493909E4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35795" y="3213000"/>
            <a:ext cx="1688343" cy="1686072"/>
          </a:xfrm>
          <a:solidFill>
            <a:schemeClr val="accent1"/>
          </a:solidFill>
          <a:ln>
            <a:noFill/>
          </a:ln>
        </p:spPr>
        <p:txBody>
          <a:bodyPr lIns="72000" tIns="72000"/>
          <a:lstStyle>
            <a:lvl1pPr>
              <a:defRPr sz="2400">
                <a:solidFill>
                  <a:schemeClr val="bg1"/>
                </a:solidFill>
              </a:defRPr>
            </a:lvl1pPr>
            <a:lvl2pPr marL="14287" indent="0">
              <a:buNone/>
              <a:defRPr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5008846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segment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6446" y="1191600"/>
            <a:ext cx="2230895" cy="2256707"/>
          </a:xfrm>
          <a:solidFill>
            <a:schemeClr val="accent2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07F6123-A51A-463F-B690-DEBFBE87A3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6446" y="3448800"/>
            <a:ext cx="2230895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DC77F1B-28E3-432A-8010-76A59CAD5E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12944" y="1191600"/>
            <a:ext cx="2259106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3685B9B-30DA-4340-9EDE-9ABA95A4D3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12944" y="3448800"/>
            <a:ext cx="2259106" cy="2256707"/>
          </a:xfrm>
          <a:solidFill>
            <a:schemeClr val="accent3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EAD5DCE8-A752-41F9-BA63-421401B11C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76532" y="1191600"/>
            <a:ext cx="2259106" cy="2256707"/>
          </a:xfrm>
          <a:solidFill>
            <a:schemeClr val="accent4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4268E98-3355-467D-8678-BFA564952D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76532" y="3448800"/>
            <a:ext cx="2259106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322949B8-4468-448D-B0F4-12458281789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25804" y="1191600"/>
            <a:ext cx="2259106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D6059D8-26FD-41CC-874C-C838DFED36E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25804" y="3448800"/>
            <a:ext cx="2259106" cy="2256707"/>
          </a:xfrm>
          <a:solidFill>
            <a:schemeClr val="accent5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1A3A2C5-E74F-4CE2-A446-3DEADFE431F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89392" y="1191600"/>
            <a:ext cx="2259106" cy="2256707"/>
          </a:xfrm>
          <a:solidFill>
            <a:schemeClr val="accent6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2F8CCD3-7B4C-4BF7-AE31-975EC95D9C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89392" y="3448800"/>
            <a:ext cx="2259106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5515930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6446" y="1191600"/>
            <a:ext cx="2230895" cy="2256707"/>
          </a:xfrm>
          <a:solidFill>
            <a:schemeClr val="tx2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07F6123-A51A-463F-B690-DEBFBE87A3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6446" y="3448800"/>
            <a:ext cx="2230895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DC77F1B-28E3-432A-8010-76A59CAD5E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12944" y="1191600"/>
            <a:ext cx="2259106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3685B9B-30DA-4340-9EDE-9ABA95A4D3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12944" y="3448800"/>
            <a:ext cx="2259106" cy="2256707"/>
          </a:xfrm>
          <a:solidFill>
            <a:schemeClr val="bg2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EAD5DCE8-A752-41F9-BA63-421401B11C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76532" y="1191600"/>
            <a:ext cx="2259106" cy="2256707"/>
          </a:xfrm>
          <a:solidFill>
            <a:schemeClr val="accent1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4268E98-3355-467D-8678-BFA564952D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76532" y="3448800"/>
            <a:ext cx="2259106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322949B8-4468-448D-B0F4-12458281789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25804" y="1191600"/>
            <a:ext cx="2259106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D6059D8-26FD-41CC-874C-C838DFED36E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25804" y="3448800"/>
            <a:ext cx="2259106" cy="2256707"/>
          </a:xfrm>
          <a:solidFill>
            <a:schemeClr val="tx2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1A3A2C5-E74F-4CE2-A446-3DEADFE431F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89392" y="1191600"/>
            <a:ext cx="2259106" cy="2256707"/>
          </a:xfrm>
          <a:solidFill>
            <a:schemeClr val="bg2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2F8CCD3-7B4C-4BF7-AE31-975EC95D9C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89392" y="3448800"/>
            <a:ext cx="2259106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0324170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cery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476262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53AA5-75EA-48C8-9F21-02FB344C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9" y="3141000"/>
            <a:ext cx="5502001" cy="30025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1688343" cy="1686072"/>
          </a:xfrm>
          <a:solidFill>
            <a:schemeClr val="accent2"/>
          </a:solidFill>
          <a:ln>
            <a:noFill/>
          </a:ln>
        </p:spPr>
        <p:txBody>
          <a:bodyPr lIns="72000" tIns="72000"/>
          <a:lstStyle>
            <a:lvl1pPr>
              <a:spcAft>
                <a:spcPts val="300"/>
              </a:spcAft>
              <a:defRPr sz="2400" b="1">
                <a:solidFill>
                  <a:schemeClr val="bg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2971B3BB-5DA3-4D90-9FBE-671F2D31B8C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49263" y="1169988"/>
            <a:ext cx="5514975" cy="1846262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E6835BF-5B4F-4C99-946F-09C0A58CF7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63552" y="494921"/>
            <a:ext cx="8310001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29C24046-7A30-4C02-B464-C4D5480390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6290" y="482400"/>
            <a:ext cx="1480569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3985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Grocery content with 2 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50E54-1CE4-4D91-BC60-EF6F8D5F85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63552" y="494921"/>
            <a:ext cx="8166001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8C658F44-23BF-4E8A-B805-09F3AA13BA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" y="1185739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E7210B8-3867-4DE8-9506-1DBD2DA2E6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369" y="1185739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B835CD9-D8DC-4686-9EA7-816B5407650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57200" y="5058963"/>
            <a:ext cx="11285538" cy="1105300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D97802-B6E1-4020-975A-E1AAADC6E7BF}"/>
              </a:ext>
            </a:extLst>
          </p:cNvPr>
          <p:cNvCxnSpPr>
            <a:endCxn id="3" idx="0"/>
          </p:cNvCxnSpPr>
          <p:nvPr userDrawn="1"/>
        </p:nvCxnSpPr>
        <p:spPr>
          <a:xfrm>
            <a:off x="6096000" y="1185739"/>
            <a:ext cx="3969" cy="3873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D01219B5-FF4C-614A-9C26-A599430E32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6290" y="482400"/>
            <a:ext cx="1480569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8908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gar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476262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53AA5-75EA-48C8-9F21-02FB344C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9" y="3141000"/>
            <a:ext cx="5502001" cy="30025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1688343" cy="1686072"/>
          </a:xfrm>
          <a:solidFill>
            <a:schemeClr val="accent3"/>
          </a:solidFill>
          <a:ln>
            <a:noFill/>
          </a:ln>
        </p:spPr>
        <p:txBody>
          <a:bodyPr lIns="72000" tIns="72000"/>
          <a:lstStyle>
            <a:lvl1pPr>
              <a:spcAft>
                <a:spcPts val="300"/>
              </a:spcAft>
              <a:defRPr sz="2400" b="1">
                <a:solidFill>
                  <a:schemeClr val="bg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2971B3BB-5DA3-4D90-9FBE-671F2D31B8C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49263" y="1169988"/>
            <a:ext cx="5514975" cy="1846262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3167A018-D30F-4F22-906F-FE198CC34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49600" y="482400"/>
            <a:ext cx="1200283" cy="3924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213C83-E72D-4095-96F0-1F5055CD04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75520" y="494921"/>
            <a:ext cx="8648258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500719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gar content with 2 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8C658F44-23BF-4E8A-B805-09F3AA13BA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" y="1185739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E7210B8-3867-4DE8-9506-1DBD2DA2E6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369" y="1185739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B835CD9-D8DC-4686-9EA7-816B5407650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57200" y="5058963"/>
            <a:ext cx="11285538" cy="1105300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D97802-B6E1-4020-975A-E1AAADC6E7BF}"/>
              </a:ext>
            </a:extLst>
          </p:cNvPr>
          <p:cNvCxnSpPr>
            <a:endCxn id="3" idx="0"/>
          </p:cNvCxnSpPr>
          <p:nvPr userDrawn="1"/>
        </p:nvCxnSpPr>
        <p:spPr>
          <a:xfrm>
            <a:off x="6096000" y="1185739"/>
            <a:ext cx="3969" cy="3873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4F9361A-55C9-414B-92AE-30749FB626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75520" y="494921"/>
            <a:ext cx="8670001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0" name="Picture 19" descr="Icon&#10;&#10;Description automatically generated with medium confidence">
            <a:extLst>
              <a:ext uri="{FF2B5EF4-FFF2-40B4-BE49-F238E27FC236}">
                <a16:creationId xmlns:a16="http://schemas.microsoft.com/office/drawing/2014/main" id="{841FE51B-E923-594A-92DF-29A1E2AD3B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49600" y="482400"/>
            <a:ext cx="1200283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481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iculture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476262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53AA5-75EA-48C8-9F21-02FB344C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9" y="3141000"/>
            <a:ext cx="5502001" cy="3002519"/>
          </a:xfrm>
        </p:spPr>
        <p:txBody>
          <a:bodyPr/>
          <a:lstStyle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1688343" cy="1686072"/>
          </a:xfrm>
          <a:solidFill>
            <a:schemeClr val="accent4"/>
          </a:solidFill>
          <a:ln>
            <a:noFill/>
          </a:ln>
        </p:spPr>
        <p:txBody>
          <a:bodyPr lIns="72000" tIns="72000"/>
          <a:lstStyle>
            <a:lvl1pPr>
              <a:spcAft>
                <a:spcPts val="300"/>
              </a:spcAft>
              <a:defRPr sz="2400">
                <a:solidFill>
                  <a:schemeClr val="bg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2971B3BB-5DA3-4D90-9FBE-671F2D31B8C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49263" y="1169988"/>
            <a:ext cx="5514975" cy="1846262"/>
          </a:xfrm>
        </p:spPr>
        <p:txBody>
          <a:bodyPr/>
          <a:lstStyle/>
          <a:p>
            <a:r>
              <a:rPr lang="en-GB" dirty="0"/>
              <a:t>Click icon to add table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4656776-DBF2-4CC7-A7BF-259618B066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0121" y="482400"/>
            <a:ext cx="1894923" cy="392400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38B73A-9AC5-4CCC-8646-A33A38A3F9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95600" y="494921"/>
            <a:ext cx="7911279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8591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93511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iculture content with 2 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8C658F44-23BF-4E8A-B805-09F3AA13BA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" y="1185739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E7210B8-3867-4DE8-9506-1DBD2DA2E6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369" y="1185739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B835CD9-D8DC-4686-9EA7-816B5407650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57200" y="5058963"/>
            <a:ext cx="11285538" cy="1105300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D97802-B6E1-4020-975A-E1AAADC6E7BF}"/>
              </a:ext>
            </a:extLst>
          </p:cNvPr>
          <p:cNvCxnSpPr>
            <a:endCxn id="3" idx="0"/>
          </p:cNvCxnSpPr>
          <p:nvPr userDrawn="1"/>
        </p:nvCxnSpPr>
        <p:spPr>
          <a:xfrm>
            <a:off x="6096000" y="1185739"/>
            <a:ext cx="3969" cy="3873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CD038E4-36AC-45F9-ADBC-B48318C4FD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95600" y="494921"/>
            <a:ext cx="7662001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6A4FA804-F77F-5449-B3A6-83A37D395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0121" y="482400"/>
            <a:ext cx="1894923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8149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dients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476262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53AA5-75EA-48C8-9F21-02FB344C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9" y="3141000"/>
            <a:ext cx="5502001" cy="30025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1688343" cy="1686072"/>
          </a:xfrm>
          <a:solidFill>
            <a:schemeClr val="accent5"/>
          </a:solidFill>
          <a:ln>
            <a:noFill/>
          </a:ln>
        </p:spPr>
        <p:txBody>
          <a:bodyPr lIns="72000" tIns="72000"/>
          <a:lstStyle>
            <a:lvl1pPr>
              <a:spcAft>
                <a:spcPts val="300"/>
              </a:spcAft>
              <a:defRPr sz="2400" b="1">
                <a:solidFill>
                  <a:schemeClr val="bg1"/>
                </a:solidFill>
              </a:defRPr>
            </a:lvl1pPr>
            <a:lvl2pPr marL="14287" indent="0">
              <a:lnSpc>
                <a:spcPts val="1900"/>
              </a:lnSpc>
              <a:spcAft>
                <a:spcPts val="600"/>
              </a:spcAft>
              <a:buNone/>
              <a:defRPr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2971B3BB-5DA3-4D90-9FBE-671F2D31B8C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49263" y="1169988"/>
            <a:ext cx="5514975" cy="1846262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pic>
        <p:nvPicPr>
          <p:cNvPr id="4" name="Picture 3" descr="A picture containing text, tableware, clipart, dishware&#10;&#10;Description automatically generated">
            <a:extLst>
              <a:ext uri="{FF2B5EF4-FFF2-40B4-BE49-F238E27FC236}">
                <a16:creationId xmlns:a16="http://schemas.microsoft.com/office/drawing/2014/main" id="{F0C8BF0A-0BA0-4132-8883-8F35BFFF7F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49263" y="482400"/>
            <a:ext cx="1905466" cy="392400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74AAED6-29C4-44BB-B90F-2FDD35757F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95600" y="494921"/>
            <a:ext cx="7662001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992109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dients content with 2 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8C658F44-23BF-4E8A-B805-09F3AA13BA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" y="1185739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E7210B8-3867-4DE8-9506-1DBD2DA2E6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369" y="1185739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B835CD9-D8DC-4686-9EA7-816B5407650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57200" y="5058963"/>
            <a:ext cx="11285538" cy="1105300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D97802-B6E1-4020-975A-E1AAADC6E7BF}"/>
              </a:ext>
            </a:extLst>
          </p:cNvPr>
          <p:cNvCxnSpPr>
            <a:endCxn id="3" idx="0"/>
          </p:cNvCxnSpPr>
          <p:nvPr userDrawn="1"/>
        </p:nvCxnSpPr>
        <p:spPr>
          <a:xfrm>
            <a:off x="6096000" y="1185739"/>
            <a:ext cx="3969" cy="3873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2C4B921-375D-4208-B58B-F864F4DF12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95600" y="494921"/>
            <a:ext cx="7662001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1" name="Picture 20" descr="A picture containing text, tableware, clipart, dishware&#10;&#10;Description automatically generated">
            <a:extLst>
              <a:ext uri="{FF2B5EF4-FFF2-40B4-BE49-F238E27FC236}">
                <a16:creationId xmlns:a16="http://schemas.microsoft.com/office/drawing/2014/main" id="{4A6C842B-CB0F-8841-ABA0-7A1814D19F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49263" y="482400"/>
            <a:ext cx="1905466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4173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ail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476262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53AA5-75EA-48C8-9F21-02FB344C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9" y="3141000"/>
            <a:ext cx="5502001" cy="30025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1688343" cy="1686072"/>
          </a:xfrm>
          <a:solidFill>
            <a:schemeClr val="accent6"/>
          </a:solidFill>
          <a:ln>
            <a:noFill/>
          </a:ln>
        </p:spPr>
        <p:txBody>
          <a:bodyPr lIns="72000" tIns="72000"/>
          <a:lstStyle>
            <a:lvl1pPr>
              <a:spcAft>
                <a:spcPts val="300"/>
              </a:spcAft>
              <a:defRPr sz="2400" b="1">
                <a:solidFill>
                  <a:schemeClr val="bg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2971B3BB-5DA3-4D90-9FBE-671F2D31B8C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49263" y="1169988"/>
            <a:ext cx="5514975" cy="1846262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D6F233AE-CB5D-49DB-B2F9-31BEF0687C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49263" y="482400"/>
            <a:ext cx="1210453" cy="392400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3A471CB-5387-4079-BBC4-CFB5A330ED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18463" y="494921"/>
            <a:ext cx="8454001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35895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tail content with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8C658F44-23BF-4E8A-B805-09F3AA13BA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24000" y="1185739"/>
            <a:ext cx="9318000" cy="476262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50E54-1CE4-4D91-BC60-EF6F8D5F85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9369" y="464736"/>
            <a:ext cx="5494869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A98885F-BA82-4755-89A7-10A5DD1370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369" y="1185738"/>
            <a:ext cx="1954631" cy="4762622"/>
          </a:xfrm>
          <a:solidFill>
            <a:schemeClr val="tx2"/>
          </a:solidFill>
          <a:ln>
            <a:noFill/>
          </a:ln>
        </p:spPr>
        <p:txBody>
          <a:bodyPr lIns="72000" tIns="72000"/>
          <a:lstStyle>
            <a:lvl1pPr>
              <a:spcAft>
                <a:spcPts val="300"/>
              </a:spcAft>
              <a:defRPr sz="2000" b="1">
                <a:solidFill>
                  <a:schemeClr val="bg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7797346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gredients content with 2 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8C658F44-23BF-4E8A-B805-09F3AA13BA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" y="1185739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E7210B8-3867-4DE8-9506-1DBD2DA2E6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369" y="1185739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B835CD9-D8DC-4686-9EA7-816B5407650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57200" y="5058963"/>
            <a:ext cx="11285538" cy="1105300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D97802-B6E1-4020-975A-E1AAADC6E7BF}"/>
              </a:ext>
            </a:extLst>
          </p:cNvPr>
          <p:cNvCxnSpPr>
            <a:endCxn id="3" idx="0"/>
          </p:cNvCxnSpPr>
          <p:nvPr userDrawn="1"/>
        </p:nvCxnSpPr>
        <p:spPr>
          <a:xfrm>
            <a:off x="6096000" y="1185739"/>
            <a:ext cx="3969" cy="3873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3371C2D-9CC4-498D-897D-EBACE00263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18463" y="494921"/>
            <a:ext cx="8454001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B5878E00-BB30-AB4E-B5FB-355BFD1FF3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49263" y="482400"/>
            <a:ext cx="1210453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54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18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6"/>
          <a:stretch/>
        </p:blipFill>
        <p:spPr>
          <a:xfrm>
            <a:off x="-56562" y="-735291"/>
            <a:ext cx="12338050" cy="7602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4536" y="493200"/>
            <a:ext cx="1441851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674833"/>
            <a:ext cx="6086324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800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261" y="1761559"/>
            <a:ext cx="5578939" cy="2299453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002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320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717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418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895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1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630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4800" y="547688"/>
            <a:ext cx="5741784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1834" y="539750"/>
            <a:ext cx="5645151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612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442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852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047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2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923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323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765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7843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8907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254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4463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9617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1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764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4800" y="547688"/>
            <a:ext cx="5741784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1834" y="539750"/>
            <a:ext cx="5645151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014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4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3413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059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2865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0313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7250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819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3517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8100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6630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3069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30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6788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1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5409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es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4800" y="547688"/>
            <a:ext cx="5741784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1834" y="539750"/>
            <a:ext cx="5645151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2451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309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1621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1823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5811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13864" y="3418385"/>
            <a:ext cx="500607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3865" y="981076"/>
            <a:ext cx="4814703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8002" y="2133601"/>
            <a:ext cx="4820564" cy="548868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62000" y="3576792"/>
            <a:ext cx="4565915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508001" y="3573089"/>
            <a:ext cx="168273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pic>
        <p:nvPicPr>
          <p:cNvPr id="1026" name="Picture 2" descr="M:\Central Marketing File (2016)\Central Team\Brand\Logos\MASTER LOGOS\Ius Laboris\NEW UK LOGO\IusLaboris-UK_Logo_RGB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5589240"/>
            <a:ext cx="3216859" cy="34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6704" y="0"/>
            <a:ext cx="5855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08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6828" y="-1"/>
            <a:ext cx="6785173" cy="511478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3864" y="3257624"/>
            <a:ext cx="5582136" cy="443198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8002" y="3884799"/>
            <a:ext cx="5587999" cy="246221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  <a:lvl2pPr>
              <a:spcBef>
                <a:spcPts val="3000"/>
              </a:spcBef>
              <a:defRPr sz="10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508002" y="-1"/>
            <a:ext cx="3763796" cy="24371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b" anchorCtr="0"/>
          <a:lstStyle/>
          <a:p>
            <a:pPr algn="l"/>
            <a:endParaRPr lang="en-GB" sz="7200" b="1">
              <a:solidFill>
                <a:schemeClr val="bg1"/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407702" y="6566326"/>
            <a:ext cx="8270439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95690" rtl="0" eaLnBrk="1" latinLnBrk="0" hangingPunct="1"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27100"/>
            <a:r>
              <a:rPr lang="en-GB" sz="700" b="0">
                <a:solidFill>
                  <a:srgbClr val="999999"/>
                </a:solidFill>
              </a:rPr>
              <a:t>lewissilkin.com	</a:t>
            </a:r>
            <a:fld id="{8997EE35-0505-4E8B-8EED-B674149DBCD9}" type="slidenum">
              <a:rPr lang="en-GB" sz="900" b="1" smtClean="0">
                <a:solidFill>
                  <a:schemeClr val="tx1"/>
                </a:solidFill>
              </a:rPr>
              <a:pPr algn="r" defTabSz="927100"/>
              <a:t>‹#›</a:t>
            </a:fld>
            <a:endParaRPr lang="en-GB" sz="900" b="1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08000" y="1329181"/>
            <a:ext cx="1171328" cy="1107996"/>
          </a:xfrm>
        </p:spPr>
        <p:txBody>
          <a:bodyPr wrap="none" lIns="144000" tIns="0" bIns="0" anchor="b" anchorCtr="0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813283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14987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14352" y="1963867"/>
            <a:ext cx="11169649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5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5750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3863" y="1963866"/>
            <a:ext cx="5417957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260180" y="1963866"/>
            <a:ext cx="5417957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69001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3864" y="1963866"/>
            <a:ext cx="3529881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358253" y="1963866"/>
            <a:ext cx="3529881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148257" y="1963866"/>
            <a:ext cx="3529881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9911211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60180" y="1963866"/>
            <a:ext cx="5417957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00515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3863" y="1963866"/>
            <a:ext cx="5417957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3863" y="952970"/>
            <a:ext cx="11164276" cy="387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34849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3862" y="1963866"/>
            <a:ext cx="6158201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146939" y="1944689"/>
            <a:ext cx="4531200" cy="246221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146939" y="4116115"/>
            <a:ext cx="4531200" cy="246221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Text Placeholder 8"/>
          <p:cNvSpPr txBox="1">
            <a:spLocks/>
          </p:cNvSpPr>
          <p:nvPr userDrawn="1"/>
        </p:nvSpPr>
        <p:spPr>
          <a:xfrm>
            <a:off x="7146939" y="5478189"/>
            <a:ext cx="4531200" cy="457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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2932138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23090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7353181" y="5605542"/>
            <a:ext cx="4330819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8"/>
          <p:cNvSpPr txBox="1">
            <a:spLocks/>
          </p:cNvSpPr>
          <p:nvPr userDrawn="1"/>
        </p:nvSpPr>
        <p:spPr>
          <a:xfrm>
            <a:off x="7146939" y="3307337"/>
            <a:ext cx="4531200" cy="457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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2932138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23090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7353181" y="3412738"/>
            <a:ext cx="4330819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95653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32819" y="2738430"/>
            <a:ext cx="8464551" cy="387798"/>
          </a:xfrm>
        </p:spPr>
        <p:txBody>
          <a:bodyPr lIns="0" tIns="0" rIns="0" bIns="0"/>
          <a:lstStyle>
            <a:lvl1pPr>
              <a:defRPr sz="2800" b="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32820" y="3657898"/>
            <a:ext cx="9961033" cy="369332"/>
          </a:xfrm>
        </p:spPr>
        <p:txBody>
          <a:bodyPr lIns="0"/>
          <a:lstStyle>
            <a:lvl1pPr>
              <a:defRPr sz="2400" b="0">
                <a:solidFill>
                  <a:srgbClr val="333333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24617" y="598328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0AFA0865-A50D-4F23-9885-747DD1748295}" type="datetimeFigureOut">
              <a:rPr lang="en-GB" altLang="en-US"/>
              <a:pPr>
                <a:defRPr/>
              </a:pPr>
              <a:t>04/10/2023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98414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7880" y="1032406"/>
            <a:ext cx="4988267" cy="332399"/>
          </a:xfrm>
        </p:spPr>
        <p:txBody>
          <a:bodyPr/>
          <a:lstStyle>
            <a:lvl1pPr>
              <a:defRPr sz="2400">
                <a:solidFill>
                  <a:srgbClr val="333333"/>
                </a:solidFill>
              </a:defRPr>
            </a:lvl1pPr>
          </a:lstStyle>
          <a:p>
            <a:r>
              <a:rPr lang="fr-FR" noProof="0"/>
              <a:t>Click to edit Master title style</a:t>
            </a:r>
            <a:endParaRPr lang="en-GB" noProof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1557880" y="1966080"/>
            <a:ext cx="5000965" cy="307777"/>
          </a:xfr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33333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GB" noProof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310313"/>
            <a:ext cx="28448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50192-3DB7-49C1-A274-4F27BC851FF8}" type="slidenum">
              <a:rPr lang="en-GB" altLang="en-US"/>
              <a:pPr>
                <a:defRPr/>
              </a:pPr>
              <a:t>‹#›</a:t>
            </a:fld>
            <a:endParaRPr lang="en-GB" altLang="en-US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2680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09375" y="1371600"/>
            <a:ext cx="10210800" cy="943848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21367" y="570319"/>
            <a:ext cx="10231967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144000" y="6310313"/>
            <a:ext cx="2844800" cy="279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739B3-A908-4C48-A86E-CA8AFA6D0F2F}" type="slidenum">
              <a:rPr lang="en-GB" altLang="en-US"/>
              <a:pPr>
                <a:defRPr/>
              </a:pPr>
              <a:t>‹#›</a:t>
            </a:fld>
            <a:endParaRPr lang="en-GB" altLang="en-US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393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1354667" y="931864"/>
            <a:ext cx="10691284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144000" y="6310313"/>
            <a:ext cx="28448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46AB1-76E7-4D7B-BB4F-4DEA68566A96}" type="slidenum">
              <a:rPr lang="en-GB" altLang="en-US"/>
              <a:pPr>
                <a:defRPr/>
              </a:pPr>
              <a:t>‹#›</a:t>
            </a:fld>
            <a:endParaRPr lang="en-GB" altLang="en-US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3764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36893" y="1379021"/>
            <a:ext cx="4171244" cy="307777"/>
          </a:xfrm>
        </p:spPr>
        <p:txBody>
          <a:bodyPr/>
          <a:lstStyle>
            <a:lvl1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1pPr>
            <a:lvl2pPr marL="0" indent="0" algn="l">
              <a:spcBef>
                <a:spcPts val="0"/>
              </a:spcBef>
              <a:defRPr sz="1800">
                <a:solidFill>
                  <a:srgbClr val="333333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11333" y="1379021"/>
            <a:ext cx="5723467" cy="307777"/>
          </a:xfrm>
        </p:spPr>
        <p:txBody>
          <a:bodyPr/>
          <a:lstStyle>
            <a:lvl1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1pPr>
            <a:lvl2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2pPr>
            <a:lvl3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3pPr>
            <a:lvl4pPr marL="0" indent="0" algn="l">
              <a:spcBef>
                <a:spcPts val="0"/>
              </a:spcBef>
              <a:defRPr sz="1800"/>
            </a:lvl4pPr>
            <a:lvl5pPr marL="0" indent="0" algn="l"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21367" y="570319"/>
            <a:ext cx="10231967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144000" y="6310313"/>
            <a:ext cx="2844800" cy="279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5CED4-D762-4F75-A93B-3F38A4FB796E}" type="slidenum">
              <a:rPr lang="en-GB" altLang="en-US"/>
              <a:pPr>
                <a:defRPr/>
              </a:pPr>
              <a:t>‹#›</a:t>
            </a:fld>
            <a:endParaRPr lang="en-GB" altLang="en-US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62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9057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6"/>
          <p:cNvSpPr txBox="1">
            <a:spLocks noChangeArrowheads="1"/>
          </p:cNvSpPr>
          <p:nvPr userDrawn="1"/>
        </p:nvSpPr>
        <p:spPr bwMode="auto">
          <a:xfrm>
            <a:off x="1524001" y="6323013"/>
            <a:ext cx="6144684" cy="23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0000"/>
              </a:lnSpc>
              <a:defRPr/>
            </a:pPr>
            <a:r>
              <a:rPr lang="en-GB" sz="900">
                <a:solidFill>
                  <a:srgbClr val="FF1300"/>
                </a:solidFill>
              </a:rPr>
              <a:t>www.iuslaboris.com</a:t>
            </a:r>
          </a:p>
          <a:p>
            <a:pPr eaLnBrk="1" hangingPunct="1">
              <a:lnSpc>
                <a:spcPct val="50000"/>
              </a:lnSpc>
              <a:defRPr/>
            </a:pPr>
            <a:endParaRPr lang="fr-FR" sz="900">
              <a:solidFill>
                <a:srgbClr val="FF0000"/>
              </a:solidFill>
            </a:endParaRPr>
          </a:p>
        </p:txBody>
      </p:sp>
      <p:sp>
        <p:nvSpPr>
          <p:cNvPr id="4" name="ZoneTexte 7"/>
          <p:cNvSpPr txBox="1">
            <a:spLocks noChangeArrowheads="1"/>
          </p:cNvSpPr>
          <p:nvPr userDrawn="1"/>
        </p:nvSpPr>
        <p:spPr bwMode="auto">
          <a:xfrm>
            <a:off x="1534584" y="5708650"/>
            <a:ext cx="7128933" cy="37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0000"/>
              </a:lnSpc>
              <a:defRPr/>
            </a:pPr>
            <a:r>
              <a:rPr lang="en-GB" sz="600" b="1"/>
              <a:t>North America: </a:t>
            </a:r>
            <a:r>
              <a:rPr lang="en-GB" sz="600"/>
              <a:t>Mexico - United States</a:t>
            </a:r>
          </a:p>
          <a:p>
            <a:pPr eaLnBrk="1" hangingPunct="1">
              <a:lnSpc>
                <a:spcPct val="50000"/>
              </a:lnSpc>
              <a:defRPr/>
            </a:pPr>
            <a:r>
              <a:rPr lang="en-GB" sz="600" b="1"/>
              <a:t>Central &amp; South America: </a:t>
            </a:r>
            <a:r>
              <a:rPr lang="en-GB" sz="600"/>
              <a:t>Argentina - Brazil - Chile - Colombia - Panama - Peru</a:t>
            </a:r>
          </a:p>
          <a:p>
            <a:pPr eaLnBrk="1" hangingPunct="1">
              <a:lnSpc>
                <a:spcPct val="50000"/>
              </a:lnSpc>
              <a:defRPr/>
            </a:pPr>
            <a:r>
              <a:rPr lang="en-GB" sz="600" b="1"/>
              <a:t>Western Europe: </a:t>
            </a:r>
            <a:r>
              <a:rPr lang="en-GB" sz="600"/>
              <a:t>Austria - Belgium - Cyprus - Denmark - Finland - France - Germany - Greece - Ireland - Italy </a:t>
            </a:r>
          </a:p>
          <a:p>
            <a:pPr eaLnBrk="1" hangingPunct="1">
              <a:lnSpc>
                <a:spcPct val="50000"/>
              </a:lnSpc>
              <a:defRPr/>
            </a:pPr>
            <a:r>
              <a:rPr lang="en-GB" sz="600"/>
              <a:t>Luxembourg - Netherlands - Norway - Portugal - Spain - Sweden - Switzerland - United Kingdom</a:t>
            </a:r>
          </a:p>
          <a:p>
            <a:pPr eaLnBrk="1" hangingPunct="1">
              <a:lnSpc>
                <a:spcPct val="50000"/>
              </a:lnSpc>
              <a:defRPr/>
            </a:pPr>
            <a:r>
              <a:rPr lang="en-GB" sz="600" b="1"/>
              <a:t>Eastern Europe: </a:t>
            </a:r>
            <a:r>
              <a:rPr lang="en-GB" sz="600"/>
              <a:t>Czech Republic - Estonia - Hungary - Latvia - Lithuania - Poland - Romania - Russia - Slovakia - Turkey - Ukraine</a:t>
            </a:r>
          </a:p>
          <a:p>
            <a:pPr eaLnBrk="1" hangingPunct="1">
              <a:lnSpc>
                <a:spcPct val="50000"/>
              </a:lnSpc>
              <a:defRPr/>
            </a:pPr>
            <a:r>
              <a:rPr lang="en-GB" sz="600" b="1"/>
              <a:t>Middle East &amp; Asia Pacific: </a:t>
            </a:r>
            <a:r>
              <a:rPr lang="en-GB" sz="600"/>
              <a:t>China - India - Israel - Japan - Korea, Republic of - New Zealand - United Arab Emirates</a:t>
            </a:r>
          </a:p>
        </p:txBody>
      </p:sp>
    </p:spTree>
    <p:extLst>
      <p:ext uri="{BB962C8B-B14F-4D97-AF65-F5344CB8AC3E}">
        <p14:creationId xmlns:p14="http://schemas.microsoft.com/office/powerpoint/2010/main" val="16739702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4401"/>
            <a:ext cx="12192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857" y="494064"/>
            <a:ext cx="1896403" cy="80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067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952"/>
          <a:stretch/>
        </p:blipFill>
        <p:spPr>
          <a:xfrm>
            <a:off x="-7741" y="-1526"/>
            <a:ext cx="16123260" cy="6992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228" y="493200"/>
            <a:ext cx="1922467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524003"/>
            <a:ext cx="6086324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800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261" y="1761559"/>
            <a:ext cx="5578939" cy="2299453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83311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1453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7407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6546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8461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1422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4723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89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612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878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1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2933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4800" y="547688"/>
            <a:ext cx="5741784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1834" y="539750"/>
            <a:ext cx="5645151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147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0570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0303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6171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7474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4401"/>
            <a:ext cx="12192001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857" y="494064"/>
            <a:ext cx="1896403" cy="80913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7050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8959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726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36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0364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6402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02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2978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1213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1818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4670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2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1235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4800" y="547688"/>
            <a:ext cx="5741784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1835" y="539750"/>
            <a:ext cx="5645151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6992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6936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4793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4016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87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slideLayout" Target="../slideLayouts/slideLayout174.xml"/><Relationship Id="rId18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64.xml"/><Relationship Id="rId21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17" Type="http://schemas.openxmlformats.org/officeDocument/2006/relationships/slideLayout" Target="../slideLayouts/slideLayout178.xml"/><Relationship Id="rId25" Type="http://schemas.openxmlformats.org/officeDocument/2006/relationships/theme" Target="../theme/theme10.xml"/><Relationship Id="rId2" Type="http://schemas.openxmlformats.org/officeDocument/2006/relationships/slideLayout" Target="../slideLayouts/slideLayout163.xml"/><Relationship Id="rId16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24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66.xml"/><Relationship Id="rId15" Type="http://schemas.openxmlformats.org/officeDocument/2006/relationships/slideLayout" Target="../slideLayouts/slideLayout176.xml"/><Relationship Id="rId23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71.xml"/><Relationship Id="rId19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slideLayout" Target="../slideLayouts/slideLayout175.xml"/><Relationship Id="rId22" Type="http://schemas.openxmlformats.org/officeDocument/2006/relationships/slideLayout" Target="../slideLayouts/slideLayout18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57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19" Type="http://schemas.openxmlformats.org/officeDocument/2006/relationships/image" Target="../media/image16.png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26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02.xml"/><Relationship Id="rId21" Type="http://schemas.openxmlformats.org/officeDocument/2006/relationships/slideLayout" Target="../slideLayouts/slideLayout120.xml"/><Relationship Id="rId34" Type="http://schemas.openxmlformats.org/officeDocument/2006/relationships/image" Target="../media/image21.png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5" Type="http://schemas.openxmlformats.org/officeDocument/2006/relationships/slideLayout" Target="../slideLayouts/slideLayout124.xml"/><Relationship Id="rId33" Type="http://schemas.openxmlformats.org/officeDocument/2006/relationships/theme" Target="../theme/theme8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slideLayout" Target="../slideLayouts/slideLayout119.xml"/><Relationship Id="rId29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24" Type="http://schemas.openxmlformats.org/officeDocument/2006/relationships/slideLayout" Target="../slideLayouts/slideLayout123.xml"/><Relationship Id="rId32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23" Type="http://schemas.openxmlformats.org/officeDocument/2006/relationships/slideLayout" Target="../slideLayouts/slideLayout122.xml"/><Relationship Id="rId28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31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slideLayout" Target="../slideLayouts/slideLayout121.xml"/><Relationship Id="rId27" Type="http://schemas.openxmlformats.org/officeDocument/2006/relationships/slideLayout" Target="../slideLayouts/slideLayout126.xml"/><Relationship Id="rId30" Type="http://schemas.openxmlformats.org/officeDocument/2006/relationships/slideLayout" Target="../slideLayouts/slideLayout129.xml"/><Relationship Id="rId35" Type="http://schemas.openxmlformats.org/officeDocument/2006/relationships/image" Target="../media/image22.png"/><Relationship Id="rId8" Type="http://schemas.openxmlformats.org/officeDocument/2006/relationships/slideLayout" Target="../slideLayouts/slideLayout107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4.xml"/><Relationship Id="rId18" Type="http://schemas.openxmlformats.org/officeDocument/2006/relationships/slideLayout" Target="../slideLayouts/slideLayout149.xml"/><Relationship Id="rId26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34.xml"/><Relationship Id="rId21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17" Type="http://schemas.openxmlformats.org/officeDocument/2006/relationships/slideLayout" Target="../slideLayouts/slideLayout148.xml"/><Relationship Id="rId25" Type="http://schemas.openxmlformats.org/officeDocument/2006/relationships/slideLayout" Target="../slideLayouts/slideLayout156.xml"/><Relationship Id="rId33" Type="http://schemas.openxmlformats.org/officeDocument/2006/relationships/image" Target="../media/image52.png"/><Relationship Id="rId2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47.xml"/><Relationship Id="rId20" Type="http://schemas.openxmlformats.org/officeDocument/2006/relationships/slideLayout" Target="../slideLayouts/slideLayout151.xml"/><Relationship Id="rId29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24" Type="http://schemas.openxmlformats.org/officeDocument/2006/relationships/slideLayout" Target="../slideLayouts/slideLayout155.xml"/><Relationship Id="rId32" Type="http://schemas.openxmlformats.org/officeDocument/2006/relationships/image" Target="../media/image51.png"/><Relationship Id="rId5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6.xml"/><Relationship Id="rId23" Type="http://schemas.openxmlformats.org/officeDocument/2006/relationships/slideLayout" Target="../slideLayouts/slideLayout154.xml"/><Relationship Id="rId28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41.xml"/><Relationship Id="rId19" Type="http://schemas.openxmlformats.org/officeDocument/2006/relationships/slideLayout" Target="../slideLayouts/slideLayout150.xml"/><Relationship Id="rId31" Type="http://schemas.openxmlformats.org/officeDocument/2006/relationships/theme" Target="../theme/theme9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Relationship Id="rId22" Type="http://schemas.openxmlformats.org/officeDocument/2006/relationships/slideLayout" Target="../slideLayouts/slideLayout153.xml"/><Relationship Id="rId27" Type="http://schemas.openxmlformats.org/officeDocument/2006/relationships/slideLayout" Target="../slideLayouts/slideLayout158.xml"/><Relationship Id="rId30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1624"/>
            <a:ext cx="105156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012" y="4484012"/>
            <a:ext cx="2373988" cy="23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1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7" r:id="rId2"/>
    <p:sldLayoutId id="2147483662" r:id="rId3"/>
    <p:sldLayoutId id="214748366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72" r:id="rId10"/>
    <p:sldLayoutId id="2147483712" r:id="rId11"/>
    <p:sldLayoutId id="2147483668" r:id="rId12"/>
    <p:sldLayoutId id="2147483669" r:id="rId13"/>
    <p:sldLayoutId id="2147483670" r:id="rId14"/>
    <p:sldLayoutId id="2147483671" r:id="rId15"/>
    <p:sldLayoutId id="214748375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F8BA73-D540-4248-9104-EFB6D27CD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396000"/>
            <a:ext cx="11356335" cy="6522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Slide 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D1FE0-ACAF-463F-B02D-6DACDCAC1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999" y="1152000"/>
            <a:ext cx="11331453" cy="49915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32660-5A9E-434A-9E55-383EC42FA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2000" y="6501600"/>
            <a:ext cx="7229215" cy="2345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5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15904-CB13-481D-BEFC-1521B5504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9369" y="6484243"/>
            <a:ext cx="366804" cy="2567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fld id="{226EDAEA-14EA-4673-B5B9-9B46C756163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07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  <p:sldLayoutId id="2147483900" r:id="rId18"/>
    <p:sldLayoutId id="2147483901" r:id="rId19"/>
    <p:sldLayoutId id="2147483902" r:id="rId20"/>
    <p:sldLayoutId id="2147483903" r:id="rId21"/>
    <p:sldLayoutId id="2147483904" r:id="rId22"/>
    <p:sldLayoutId id="2147483905" r:id="rId23"/>
    <p:sldLayoutId id="2147483906" r:id="rId24"/>
  </p:sldLayoutIdLst>
  <p:hf hdr="0" dt="0"/>
  <p:txStyles>
    <p:titleStyle>
      <a:lvl1pPr algn="l" defTabSz="914400" rtl="0" eaLnBrk="1" latinLnBrk="0" hangingPunct="1">
        <a:lnSpc>
          <a:spcPts val="288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0" kern="1200">
          <a:solidFill>
            <a:schemeClr val="bg2"/>
          </a:solidFill>
          <a:latin typeface="+mn-lt"/>
          <a:ea typeface="+mn-ea"/>
          <a:cs typeface="+mn-cs"/>
        </a:defRPr>
      </a:lvl1pPr>
      <a:lvl2pPr marL="215900" indent="-216000" algn="l" defTabSz="914400" rtl="0" eaLnBrk="1" latinLnBrk="0" hangingPunct="1">
        <a:lnSpc>
          <a:spcPts val="1920"/>
        </a:lnSpc>
        <a:spcBef>
          <a:spcPts val="0"/>
        </a:spcBef>
        <a:spcAft>
          <a:spcPts val="800"/>
        </a:spcAft>
        <a:buSzPct val="95000"/>
        <a:buFont typeface="Symbol" panose="05050102010706020507" pitchFamily="18" charset="2"/>
        <a:buChar char="·"/>
        <a:tabLst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160"/>
        </a:lnSpc>
        <a:spcBef>
          <a:spcPts val="0"/>
        </a:spcBef>
        <a:spcAft>
          <a:spcPts val="0"/>
        </a:spcAft>
        <a:buSzPct val="95000"/>
        <a:buFont typeface="Symbol" panose="05050102010706020507" pitchFamily="18" charset="2"/>
        <a:buChar char="-"/>
        <a:tabLst/>
        <a:defRPr sz="1800" b="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2160"/>
        </a:lnSpc>
        <a:spcBef>
          <a:spcPts val="1200"/>
        </a:spcBef>
        <a:spcAft>
          <a:spcPts val="0"/>
        </a:spcAft>
        <a:buSzPct val="95000"/>
        <a:buFont typeface="Symbol" panose="05050102010706020507" pitchFamily="18" charset="2"/>
        <a:buNone/>
        <a:tabLst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ts val="2160"/>
        </a:lnSpc>
        <a:spcBef>
          <a:spcPts val="1200"/>
        </a:spcBef>
        <a:spcAft>
          <a:spcPts val="0"/>
        </a:spcAft>
        <a:buSzPct val="95000"/>
        <a:buFont typeface="Symbol" panose="05050102010706020507" pitchFamily="18" charset="2"/>
        <a:buNone/>
        <a:tabLst/>
        <a:defRPr sz="1800" b="1" i="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D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1624"/>
            <a:ext cx="105156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012" y="4484012"/>
            <a:ext cx="2373988" cy="2373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83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0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D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1624"/>
            <a:ext cx="105156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012" y="4484012"/>
            <a:ext cx="2373988" cy="2373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83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1624"/>
            <a:ext cx="105156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76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863" y="952970"/>
            <a:ext cx="11164276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863" y="1963866"/>
            <a:ext cx="11164276" cy="233910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Body text</a:t>
            </a:r>
          </a:p>
          <a:p>
            <a:pPr lvl="2"/>
            <a:r>
              <a:rPr lang="en-US"/>
              <a:t>Bullet (level 1)</a:t>
            </a:r>
          </a:p>
          <a:p>
            <a:pPr lvl="3"/>
            <a:r>
              <a:rPr lang="en-US"/>
              <a:t>Bullet (level 2)</a:t>
            </a:r>
          </a:p>
          <a:p>
            <a:pPr lvl="4"/>
            <a:r>
              <a:rPr lang="en-US"/>
              <a:t>Bullet (level 3)</a:t>
            </a:r>
          </a:p>
          <a:p>
            <a:pPr lvl="5"/>
            <a:r>
              <a:rPr lang="en-US"/>
              <a:t>Bullet (level 4)</a:t>
            </a:r>
          </a:p>
          <a:p>
            <a:pPr lvl="6"/>
            <a:r>
              <a:rPr lang="en-US"/>
              <a:t>Key message text</a:t>
            </a:r>
            <a:endParaRPr lang="en-GB"/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3407702" y="6566326"/>
            <a:ext cx="8270439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95690" rtl="0" eaLnBrk="1" latinLnBrk="0" hangingPunct="1"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27100"/>
            <a:r>
              <a:rPr lang="en-GB" sz="700" b="0">
                <a:solidFill>
                  <a:srgbClr val="999999"/>
                </a:solidFill>
              </a:rPr>
              <a:t>lewissilkin.com	</a:t>
            </a:r>
            <a:fld id="{8997EE35-0505-4E8B-8EED-B674149DBCD9}" type="slidenum">
              <a:rPr lang="en-GB" sz="900" b="1" smtClean="0">
                <a:solidFill>
                  <a:schemeClr val="tx1"/>
                </a:solidFill>
              </a:rPr>
              <a:pPr algn="r" defTabSz="927100"/>
              <a:t>‹#›</a:t>
            </a:fld>
            <a:endParaRPr lang="en-GB" sz="900" b="1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08000" y="1788536"/>
            <a:ext cx="1117600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513863" y="361950"/>
            <a:ext cx="11164276" cy="351196"/>
            <a:chOff x="385397" y="1493628"/>
            <a:chExt cx="8373207" cy="351196"/>
          </a:xfrm>
        </p:grpSpPr>
        <p:sp>
          <p:nvSpPr>
            <p:cNvPr id="19" name="Rectangle 18"/>
            <p:cNvSpPr/>
            <p:nvPr userDrawn="1"/>
          </p:nvSpPr>
          <p:spPr>
            <a:xfrm>
              <a:off x="385397" y="1493628"/>
              <a:ext cx="1551044" cy="347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207560" y="1493628"/>
              <a:ext cx="1551044" cy="34787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5937" y="1493628"/>
              <a:ext cx="792088" cy="35119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6000" y="1493628"/>
              <a:ext cx="7286171" cy="347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203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</p:sldLayoutIdLst>
  <p:txStyles>
    <p:titleStyle>
      <a:lvl1pPr algn="l" defTabSz="781903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Wingdings" panose="05000000000000000000" pitchFamily="2" charset="2"/>
        <a:buChar char="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–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932138" indent="-195476" algn="l" defTabSz="781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323090" indent="-195476" algn="l" defTabSz="781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5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03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855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807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759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71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66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614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40">
          <p15:clr>
            <a:srgbClr val="F26B43"/>
          </p15:clr>
        </p15:guide>
        <p15:guide id="6" pos="5520">
          <p15:clr>
            <a:srgbClr val="F26B43"/>
          </p15:clr>
        </p15:guide>
        <p15:guide id="7" orient="horz" pos="3930">
          <p15:clr>
            <a:srgbClr val="F26B43"/>
          </p15:clr>
        </p15:guide>
        <p15:guide id="8" orient="horz" pos="848">
          <p15:clr>
            <a:srgbClr val="F26B43"/>
          </p15:clr>
        </p15:guide>
        <p15:guide id="9" orient="horz" pos="122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1624"/>
            <a:ext cx="105156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4032" y="5059524"/>
            <a:ext cx="2397968" cy="1798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111" y="6363946"/>
            <a:ext cx="104807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8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500" kern="1200" baseline="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D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1624"/>
            <a:ext cx="105156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013" y="4484012"/>
            <a:ext cx="2373988" cy="2373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84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8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DA1D52"/>
        </a:buClr>
        <a:buFont typeface="Arial" panose="020B0604020202020204" pitchFamily="34" charset="0"/>
        <a:buChar char="•"/>
        <a:defRPr sz="21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CCB9F-1DF9-A9CD-8323-560194BF2E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45924" y="6359399"/>
            <a:ext cx="17001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A8614-5DCE-BAF7-4024-8F5049857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D1B17C-C6E1-E5D4-FFA9-0D1C4EF92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B5F695-8BE0-0AB3-4595-5FA5FDD2D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CA67CCD-8A38-9B62-14A6-59D39B22D299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8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839" r:id="rId21"/>
    <p:sldLayoutId id="2147483840" r:id="rId22"/>
    <p:sldLayoutId id="2147483841" r:id="rId23"/>
    <p:sldLayoutId id="2147483842" r:id="rId24"/>
    <p:sldLayoutId id="2147483843" r:id="rId25"/>
    <p:sldLayoutId id="2147483844" r:id="rId26"/>
    <p:sldLayoutId id="2147483845" r:id="rId27"/>
    <p:sldLayoutId id="2147483846" r:id="rId28"/>
    <p:sldLayoutId id="2147483847" r:id="rId29"/>
    <p:sldLayoutId id="2147483848" r:id="rId30"/>
    <p:sldLayoutId id="2147483849" r:id="rId31"/>
    <p:sldLayoutId id="2147483850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CCB9F-1DF9-A9CD-8323-560194BF2E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45924" y="6359399"/>
            <a:ext cx="17001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04/10/2023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A8614-5DCE-BAF7-4024-8F5049857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D1B17C-C6E1-E5D4-FFA9-0D1C4EF92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B5F695-8BE0-0AB3-4595-5FA5FDD2D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CA67CCD-8A38-9B62-14A6-59D39B22D299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1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  <p:sldLayoutId id="2147483869" r:id="rId18"/>
    <p:sldLayoutId id="2147483870" r:id="rId19"/>
    <p:sldLayoutId id="2147483871" r:id="rId20"/>
    <p:sldLayoutId id="2147483872" r:id="rId21"/>
    <p:sldLayoutId id="2147483873" r:id="rId22"/>
    <p:sldLayoutId id="2147483874" r:id="rId23"/>
    <p:sldLayoutId id="2147483875" r:id="rId24"/>
    <p:sldLayoutId id="2147483876" r:id="rId25"/>
    <p:sldLayoutId id="2147483877" r:id="rId26"/>
    <p:sldLayoutId id="2147483878" r:id="rId27"/>
    <p:sldLayoutId id="2147483879" r:id="rId28"/>
    <p:sldLayoutId id="2147483880" r:id="rId29"/>
    <p:sldLayoutId id="2147483881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0.xml"/><Relationship Id="rId4" Type="http://schemas.openxmlformats.org/officeDocument/2006/relationships/image" Target="../media/image7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4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2.xml"/><Relationship Id="rId4" Type="http://schemas.openxmlformats.org/officeDocument/2006/relationships/image" Target="../media/image9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6.xml"/><Relationship Id="rId4" Type="http://schemas.openxmlformats.org/officeDocument/2006/relationships/image" Target="../media/image9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5.png"/><Relationship Id="rId18" Type="http://schemas.openxmlformats.org/officeDocument/2006/relationships/image" Target="../media/image110.png"/><Relationship Id="rId26" Type="http://schemas.openxmlformats.org/officeDocument/2006/relationships/image" Target="../media/image118.png"/><Relationship Id="rId3" Type="http://schemas.openxmlformats.org/officeDocument/2006/relationships/image" Target="../media/image96.png"/><Relationship Id="rId21" Type="http://schemas.openxmlformats.org/officeDocument/2006/relationships/image" Target="../media/image113.png"/><Relationship Id="rId7" Type="http://schemas.openxmlformats.org/officeDocument/2006/relationships/image" Target="../media/image100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5" Type="http://schemas.openxmlformats.org/officeDocument/2006/relationships/image" Target="../media/image11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08.png"/><Relationship Id="rId20" Type="http://schemas.openxmlformats.org/officeDocument/2006/relationships/image" Target="../media/image112.png"/><Relationship Id="rId29" Type="http://schemas.openxmlformats.org/officeDocument/2006/relationships/image" Target="../media/image121.png"/><Relationship Id="rId1" Type="http://schemas.openxmlformats.org/officeDocument/2006/relationships/slideLayout" Target="../slideLayouts/slideLayout166.xml"/><Relationship Id="rId6" Type="http://schemas.openxmlformats.org/officeDocument/2006/relationships/image" Target="../media/image99.png"/><Relationship Id="rId11" Type="http://schemas.openxmlformats.org/officeDocument/2006/relationships/image" Target="../media/image103.png"/><Relationship Id="rId24" Type="http://schemas.openxmlformats.org/officeDocument/2006/relationships/image" Target="../media/image116.png"/><Relationship Id="rId5" Type="http://schemas.openxmlformats.org/officeDocument/2006/relationships/image" Target="../media/image98.png"/><Relationship Id="rId15" Type="http://schemas.openxmlformats.org/officeDocument/2006/relationships/image" Target="../media/image107.png"/><Relationship Id="rId23" Type="http://schemas.openxmlformats.org/officeDocument/2006/relationships/image" Target="../media/image115.png"/><Relationship Id="rId28" Type="http://schemas.openxmlformats.org/officeDocument/2006/relationships/image" Target="../media/image120.png"/><Relationship Id="rId10" Type="http://schemas.openxmlformats.org/officeDocument/2006/relationships/image" Target="../media/image102.png"/><Relationship Id="rId19" Type="http://schemas.openxmlformats.org/officeDocument/2006/relationships/image" Target="../media/image111.png"/><Relationship Id="rId4" Type="http://schemas.openxmlformats.org/officeDocument/2006/relationships/image" Target="../media/image97.png"/><Relationship Id="rId9" Type="http://schemas.openxmlformats.org/officeDocument/2006/relationships/image" Target="../media/image94.png"/><Relationship Id="rId14" Type="http://schemas.openxmlformats.org/officeDocument/2006/relationships/image" Target="../media/image106.png"/><Relationship Id="rId22" Type="http://schemas.openxmlformats.org/officeDocument/2006/relationships/image" Target="../media/image114.png"/><Relationship Id="rId27" Type="http://schemas.openxmlformats.org/officeDocument/2006/relationships/image" Target="../media/image1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2.png"/><Relationship Id="rId18" Type="http://schemas.openxmlformats.org/officeDocument/2006/relationships/image" Target="../media/image137.svg"/><Relationship Id="rId26" Type="http://schemas.openxmlformats.org/officeDocument/2006/relationships/image" Target="../media/image145.svg"/><Relationship Id="rId39" Type="http://schemas.openxmlformats.org/officeDocument/2006/relationships/image" Target="../media/image157.png"/><Relationship Id="rId21" Type="http://schemas.openxmlformats.org/officeDocument/2006/relationships/image" Target="../media/image140.jpeg"/><Relationship Id="rId34" Type="http://schemas.openxmlformats.org/officeDocument/2006/relationships/image" Target="../media/image153.png"/><Relationship Id="rId42" Type="http://schemas.openxmlformats.org/officeDocument/2006/relationships/image" Target="../media/image160.png"/><Relationship Id="rId7" Type="http://schemas.openxmlformats.org/officeDocument/2006/relationships/image" Target="../media/image126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35.png"/><Relationship Id="rId29" Type="http://schemas.openxmlformats.org/officeDocument/2006/relationships/image" Target="../media/image148.jpeg"/><Relationship Id="rId1" Type="http://schemas.openxmlformats.org/officeDocument/2006/relationships/slideLayout" Target="../slideLayouts/slideLayout172.xml"/><Relationship Id="rId6" Type="http://schemas.openxmlformats.org/officeDocument/2006/relationships/image" Target="../media/image125.png"/><Relationship Id="rId11" Type="http://schemas.openxmlformats.org/officeDocument/2006/relationships/image" Target="../media/image130.svg"/><Relationship Id="rId24" Type="http://schemas.openxmlformats.org/officeDocument/2006/relationships/image" Target="../media/image143.png"/><Relationship Id="rId32" Type="http://schemas.openxmlformats.org/officeDocument/2006/relationships/image" Target="../media/image151.png"/><Relationship Id="rId37" Type="http://schemas.openxmlformats.org/officeDocument/2006/relationships/image" Target="../media/image155.png"/><Relationship Id="rId40" Type="http://schemas.openxmlformats.org/officeDocument/2006/relationships/image" Target="../media/image158.svg"/><Relationship Id="rId45" Type="http://schemas.openxmlformats.org/officeDocument/2006/relationships/image" Target="../media/image163.svg"/><Relationship Id="rId5" Type="http://schemas.openxmlformats.org/officeDocument/2006/relationships/image" Target="../media/image124.svg"/><Relationship Id="rId15" Type="http://schemas.openxmlformats.org/officeDocument/2006/relationships/image" Target="../media/image134.png"/><Relationship Id="rId23" Type="http://schemas.openxmlformats.org/officeDocument/2006/relationships/image" Target="../media/image142.png"/><Relationship Id="rId28" Type="http://schemas.openxmlformats.org/officeDocument/2006/relationships/image" Target="../media/image147.png"/><Relationship Id="rId36" Type="http://schemas.microsoft.com/office/2007/relationships/hdphoto" Target="../media/hdphoto1.wdp"/><Relationship Id="rId10" Type="http://schemas.openxmlformats.org/officeDocument/2006/relationships/image" Target="../media/image129.png"/><Relationship Id="rId19" Type="http://schemas.openxmlformats.org/officeDocument/2006/relationships/image" Target="../media/image138.png"/><Relationship Id="rId31" Type="http://schemas.openxmlformats.org/officeDocument/2006/relationships/image" Target="../media/image150.svg"/><Relationship Id="rId44" Type="http://schemas.openxmlformats.org/officeDocument/2006/relationships/image" Target="../media/image162.png"/><Relationship Id="rId4" Type="http://schemas.openxmlformats.org/officeDocument/2006/relationships/image" Target="../media/image123.png"/><Relationship Id="rId9" Type="http://schemas.openxmlformats.org/officeDocument/2006/relationships/image" Target="../media/image128.svg"/><Relationship Id="rId14" Type="http://schemas.openxmlformats.org/officeDocument/2006/relationships/image" Target="../media/image133.svg"/><Relationship Id="rId22" Type="http://schemas.openxmlformats.org/officeDocument/2006/relationships/image" Target="../media/image141.jpeg"/><Relationship Id="rId27" Type="http://schemas.openxmlformats.org/officeDocument/2006/relationships/image" Target="../media/image146.png"/><Relationship Id="rId30" Type="http://schemas.openxmlformats.org/officeDocument/2006/relationships/image" Target="../media/image149.png"/><Relationship Id="rId35" Type="http://schemas.openxmlformats.org/officeDocument/2006/relationships/image" Target="../media/image154.png"/><Relationship Id="rId43" Type="http://schemas.openxmlformats.org/officeDocument/2006/relationships/image" Target="../media/image161.svg"/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12" Type="http://schemas.openxmlformats.org/officeDocument/2006/relationships/image" Target="../media/image131.jpeg"/><Relationship Id="rId17" Type="http://schemas.openxmlformats.org/officeDocument/2006/relationships/image" Target="../media/image136.png"/><Relationship Id="rId25" Type="http://schemas.openxmlformats.org/officeDocument/2006/relationships/image" Target="../media/image144.png"/><Relationship Id="rId33" Type="http://schemas.openxmlformats.org/officeDocument/2006/relationships/image" Target="../media/image152.svg"/><Relationship Id="rId38" Type="http://schemas.openxmlformats.org/officeDocument/2006/relationships/image" Target="../media/image156.svg"/><Relationship Id="rId20" Type="http://schemas.openxmlformats.org/officeDocument/2006/relationships/image" Target="../media/image139.svg"/><Relationship Id="rId41" Type="http://schemas.openxmlformats.org/officeDocument/2006/relationships/image" Target="../media/image15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1.xml"/><Relationship Id="rId5" Type="http://schemas.openxmlformats.org/officeDocument/2006/relationships/image" Target="../media/image84.png"/><Relationship Id="rId4" Type="http://schemas.openxmlformats.org/officeDocument/2006/relationships/hyperlink" Target="https://www.cipd.co.uk/membership/benefits/wellbeing-helpline-service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1.xml"/><Relationship Id="rId5" Type="http://schemas.openxmlformats.org/officeDocument/2006/relationships/image" Target="../media/image84.png"/><Relationship Id="rId4" Type="http://schemas.openxmlformats.org/officeDocument/2006/relationships/hyperlink" Target="https://www.cipd.co.uk/membership/benefits/wellbeing-helpline-service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6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18A983-AEBB-A6F5-1566-C2F777401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3D1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7E007F-CE10-B39A-408D-FE68E59B1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519" y="246925"/>
            <a:ext cx="6364150" cy="63641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E7A784-FD78-E630-FDCF-05F3A7EFF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404" y="574100"/>
            <a:ext cx="1800000" cy="618945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AC4B409A-0FB7-02AE-E152-281976C7A8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421416" y="2442613"/>
            <a:ext cx="4577737" cy="10772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Creating menopause supportive workplaces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FEF64E-A2D2-E4E9-D488-97F508CA1CB8}"/>
              </a:ext>
            </a:extLst>
          </p:cNvPr>
          <p:cNvSpPr txBox="1"/>
          <p:nvPr/>
        </p:nvSpPr>
        <p:spPr>
          <a:xfrm>
            <a:off x="7459847" y="3942389"/>
            <a:ext cx="457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Thursday </a:t>
            </a:r>
            <a:r>
              <a:rPr lang="en-US" dirty="0">
                <a:solidFill>
                  <a:prstClr val="white"/>
                </a:solidFill>
                <a:latin typeface="Trebuchet MS"/>
              </a:rPr>
              <a:t>05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October, 12:00 – 13:00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Title 14">
            <a:extLst>
              <a:ext uri="{FF2B5EF4-FFF2-40B4-BE49-F238E27FC236}">
                <a16:creationId xmlns:a16="http://schemas.microsoft.com/office/drawing/2014/main" id="{E7F8E11D-E6BA-18D3-312A-6753D5806614}"/>
              </a:ext>
            </a:extLst>
          </p:cNvPr>
          <p:cNvSpPr txBox="1">
            <a:spLocks/>
          </p:cNvSpPr>
          <p:nvPr/>
        </p:nvSpPr>
        <p:spPr>
          <a:xfrm>
            <a:off x="10031516" y="1290003"/>
            <a:ext cx="1496965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Webinar</a:t>
            </a:r>
          </a:p>
        </p:txBody>
      </p:sp>
    </p:spTree>
    <p:extLst>
      <p:ext uri="{BB962C8B-B14F-4D97-AF65-F5344CB8AC3E}">
        <p14:creationId xmlns:p14="http://schemas.microsoft.com/office/powerpoint/2010/main" val="1160985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818" y="267386"/>
            <a:ext cx="9280382" cy="1320212"/>
          </a:xfrm>
        </p:spPr>
        <p:txBody>
          <a:bodyPr>
            <a:normAutofit/>
          </a:bodyPr>
          <a:lstStyle/>
          <a:p>
            <a:r>
              <a:rPr lang="en-US" dirty="0"/>
              <a:t>Lack of support can have serious </a:t>
            </a:r>
            <a:br>
              <a:rPr lang="en-US" dirty="0"/>
            </a:br>
            <a:r>
              <a:rPr lang="en-US" dirty="0"/>
              <a:t>consequences for career progression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678682" cy="4167188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More than 1 in 4 ((27%) women with menopause symptoms – equating to an estimated 1.2 million in the </a:t>
            </a:r>
            <a:r>
              <a:rPr lang="en-US" sz="2000" dirty="0" err="1"/>
              <a:t>labour</a:t>
            </a:r>
            <a:r>
              <a:rPr lang="en-US" sz="2000" dirty="0"/>
              <a:t> market – think that menopause has had a negative impact on their career progression.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i="1" dirty="0"/>
              <a:t>“I have been unable to continue a career which I had developed over a period of 25-plus years due to being unsupported with symptoms of brain fog/extreme fatigue/mood swings/stress and this has led to me having to take part-time low-paid work”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563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5238" y="401078"/>
            <a:ext cx="9246962" cy="1002692"/>
          </a:xfrm>
        </p:spPr>
        <p:txBody>
          <a:bodyPr>
            <a:normAutofit/>
          </a:bodyPr>
          <a:lstStyle/>
          <a:p>
            <a:r>
              <a:rPr lang="en-US" dirty="0"/>
              <a:t>Wider impacts on work and wellbeing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85368" y="1788134"/>
            <a:ext cx="6667271" cy="3953949"/>
          </a:xfrm>
        </p:spPr>
        <p:txBody>
          <a:bodyPr>
            <a:normAutofit/>
          </a:bodyPr>
          <a:lstStyle/>
          <a:p>
            <a:r>
              <a:rPr lang="en-US" sz="2000" dirty="0"/>
              <a:t>Almost 1 in 4 (23%) have considered leaving work, or have left work, due to a lack of support for their menopause symptoms </a:t>
            </a:r>
          </a:p>
          <a:p>
            <a:r>
              <a:rPr lang="en-US" sz="2000" dirty="0"/>
              <a:t>Having a disability or long-term health condition can exacerbate the impact of not having support in place</a:t>
            </a:r>
          </a:p>
          <a:p>
            <a:r>
              <a:rPr lang="en-US" sz="2000" dirty="0"/>
              <a:t>Individuals who feel unsupported by their employer are significantly more likely to report an increased amount of pressure and stress</a:t>
            </a:r>
          </a:p>
          <a:p>
            <a:r>
              <a:rPr lang="en-US" sz="2000" dirty="0"/>
              <a:t>Over half (53%) have been unable to go into work at some point due to their menopause symptoms</a:t>
            </a:r>
          </a:p>
          <a:p>
            <a:r>
              <a:rPr lang="en-US" sz="2000" dirty="0"/>
              <a:t>Many felt unable to tell their manager the real reason for their absence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2427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719" y="384366"/>
            <a:ext cx="6667271" cy="142048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Support and understanding can make a huge difference to how people manage work and menopause symptoms</a:t>
            </a:r>
          </a:p>
        </p:txBody>
      </p:sp>
    </p:spTree>
    <p:extLst>
      <p:ext uri="{BB962C8B-B14F-4D97-AF65-F5344CB8AC3E}">
        <p14:creationId xmlns:p14="http://schemas.microsoft.com/office/powerpoint/2010/main" val="3816516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788" y="668463"/>
            <a:ext cx="10610820" cy="735308"/>
          </a:xfrm>
        </p:spPr>
        <p:txBody>
          <a:bodyPr>
            <a:noAutofit/>
          </a:bodyPr>
          <a:lstStyle/>
          <a:p>
            <a:r>
              <a:rPr lang="en-US" dirty="0"/>
              <a:t>Most valued types of support to manage menopause symptoms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078" y="1734578"/>
            <a:ext cx="84455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49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1" y="2365008"/>
            <a:ext cx="5490872" cy="994012"/>
          </a:xfrm>
        </p:spPr>
        <p:txBody>
          <a:bodyPr>
            <a:normAutofit/>
          </a:bodyPr>
          <a:lstStyle/>
          <a:p>
            <a:r>
              <a:rPr lang="en-US" dirty="0"/>
              <a:t>A healthy workplace culture helps people feel supported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13364" r="13364"/>
          <a:stretch>
            <a:fillRect/>
          </a:stretch>
        </p:blipFill>
        <p:spPr>
          <a:prstGeom prst="rect">
            <a:avLst/>
          </a:prstGeom>
          <a:ln>
            <a:solidFill>
              <a:srgbClr val="660066"/>
            </a:solidFill>
          </a:ln>
        </p:spPr>
      </p:pic>
    </p:spTree>
    <p:extLst>
      <p:ext uri="{BB962C8B-B14F-4D97-AF65-F5344CB8AC3E}">
        <p14:creationId xmlns:p14="http://schemas.microsoft.com/office/powerpoint/2010/main" val="499312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334F86-ED6E-9029-F9E9-0DB0DFAC43B7}"/>
              </a:ext>
            </a:extLst>
          </p:cNvPr>
          <p:cNvSpPr txBox="1"/>
          <p:nvPr/>
        </p:nvSpPr>
        <p:spPr>
          <a:xfrm>
            <a:off x="683077" y="4888467"/>
            <a:ext cx="9549493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600" b="1" dirty="0"/>
              <a:t>Helen Tomlinson</a:t>
            </a:r>
          </a:p>
          <a:p>
            <a:pPr marL="0" indent="0">
              <a:buNone/>
            </a:pPr>
            <a:r>
              <a:rPr lang="en-GB" sz="2000" dirty="0"/>
              <a:t>Head of Talent (UK and Ireland), The Adecco Group</a:t>
            </a:r>
          </a:p>
          <a:p>
            <a:pPr marL="0" indent="0">
              <a:buNone/>
            </a:pPr>
            <a:r>
              <a:rPr lang="en-GB" sz="2000" dirty="0"/>
              <a:t>UK Government Menopause Employment Champion</a:t>
            </a:r>
          </a:p>
        </p:txBody>
      </p:sp>
    </p:spTree>
    <p:extLst>
      <p:ext uri="{BB962C8B-B14F-4D97-AF65-F5344CB8AC3E}">
        <p14:creationId xmlns:p14="http://schemas.microsoft.com/office/powerpoint/2010/main" val="2637250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B8C5366-9C13-4B45-91BE-FE758DF9766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" b="34"/>
          <a:stretch/>
        </p:blipFill>
        <p:spPr>
          <a:xfrm>
            <a:off x="0" y="0"/>
            <a:ext cx="12192000" cy="6859979"/>
          </a:xfr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762A18D6-7EF2-4D9B-8146-F6EEF92C4C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GB" dirty="0"/>
              <a:t>Creating menopause supportive workplaces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E720D4-3C00-C962-E240-9ABD53999B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4000" y="5661248"/>
            <a:ext cx="1674000" cy="851787"/>
          </a:xfrm>
          <a:prstGeom prst="rect">
            <a:avLst/>
          </a:prstGeom>
        </p:spPr>
      </p:pic>
      <p:sp>
        <p:nvSpPr>
          <p:cNvPr id="3" name="Title 16">
            <a:extLst>
              <a:ext uri="{FF2B5EF4-FFF2-40B4-BE49-F238E27FC236}">
                <a16:creationId xmlns:a16="http://schemas.microsoft.com/office/drawing/2014/main" id="{54B65811-68C4-C79C-1D7D-F9F6CBBEA5B9}"/>
              </a:ext>
            </a:extLst>
          </p:cNvPr>
          <p:cNvSpPr txBox="1">
            <a:spLocks/>
          </p:cNvSpPr>
          <p:nvPr/>
        </p:nvSpPr>
        <p:spPr>
          <a:xfrm>
            <a:off x="834884" y="5852261"/>
            <a:ext cx="4899260" cy="10057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600"/>
              </a:lnSpc>
              <a:spcBef>
                <a:spcPts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600" dirty="0"/>
              <a:t>Angie Voidloss</a:t>
            </a:r>
          </a:p>
          <a:p>
            <a:r>
              <a:rPr lang="en-GB" sz="1600" dirty="0"/>
              <a:t>Diversity and Inclusion Manager, Associated British Foods</a:t>
            </a:r>
          </a:p>
        </p:txBody>
      </p:sp>
    </p:spTree>
    <p:extLst>
      <p:ext uri="{BB962C8B-B14F-4D97-AF65-F5344CB8AC3E}">
        <p14:creationId xmlns:p14="http://schemas.microsoft.com/office/powerpoint/2010/main" val="1383206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C708A7-A9EF-4732-9FEE-7FD48BA2C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539497"/>
            <a:ext cx="11356335" cy="513240"/>
          </a:xfrm>
        </p:spPr>
        <p:txBody>
          <a:bodyPr/>
          <a:lstStyle/>
          <a:p>
            <a:r>
              <a:rPr lang="en-GB" dirty="0"/>
              <a:t>Overview of Associated British Foods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41F715C1-9D6C-4F48-992F-3E50CAD6A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6EDAEA-14EA-4673-B5B9-9B46C756163E}" type="slidenum"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srgbClr val="58676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58676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E26F48A-9DED-D91D-9874-3416A5D90C90}"/>
              </a:ext>
            </a:extLst>
          </p:cNvPr>
          <p:cNvGrpSpPr/>
          <p:nvPr/>
        </p:nvGrpSpPr>
        <p:grpSpPr>
          <a:xfrm>
            <a:off x="794837" y="1116369"/>
            <a:ext cx="10850150" cy="4994595"/>
            <a:chOff x="794837" y="1116369"/>
            <a:chExt cx="10850150" cy="499459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843C6FC-507C-5C50-4062-4BB107305D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3750"/>
            <a:stretch/>
          </p:blipFill>
          <p:spPr>
            <a:xfrm>
              <a:off x="5015880" y="1317238"/>
              <a:ext cx="6381283" cy="314153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7EB495-6418-7D86-A4AB-0DC32497CF5C}"/>
                </a:ext>
              </a:extLst>
            </p:cNvPr>
            <p:cNvSpPr txBox="1"/>
            <p:nvPr/>
          </p:nvSpPr>
          <p:spPr>
            <a:xfrm>
              <a:off x="5015881" y="4107637"/>
              <a:ext cx="6350202" cy="2858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8676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Operating in 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8676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53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8676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countries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1FCD0EB-F669-BF27-818E-D0A21839C1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093" t="47555" r="67574" b="35951"/>
            <a:stretch/>
          </p:blipFill>
          <p:spPr>
            <a:xfrm>
              <a:off x="1574590" y="4159982"/>
              <a:ext cx="2036808" cy="127983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22F5030-ACA1-CE40-77BA-C27D852BE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949" t="7878" r="67303" b="77422"/>
            <a:stretch/>
          </p:blipFill>
          <p:spPr>
            <a:xfrm>
              <a:off x="1373271" y="1116369"/>
              <a:ext cx="2439446" cy="124718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4E0441C-1094-8BCA-27D4-8CF4F72CAF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9801" t="5645" r="7906" b="78472"/>
            <a:stretch/>
          </p:blipFill>
          <p:spPr>
            <a:xfrm>
              <a:off x="1485851" y="2384886"/>
              <a:ext cx="2214287" cy="152257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356D31-A9C4-B765-73CF-B45763D484D9}"/>
                </a:ext>
              </a:extLst>
            </p:cNvPr>
            <p:cNvSpPr txBox="1"/>
            <p:nvPr/>
          </p:nvSpPr>
          <p:spPr>
            <a:xfrm>
              <a:off x="794837" y="5803187"/>
              <a:ext cx="1085015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8676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Our purpose: to provide safe, nutrition and affordable food, and clothing that is great value for money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C37B8A3-30B9-6586-D379-027D72560C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393" t="17409" r="38475" b="77571"/>
            <a:stretch/>
          </p:blipFill>
          <p:spPr>
            <a:xfrm>
              <a:off x="4943872" y="4690218"/>
              <a:ext cx="6453291" cy="4345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2254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C708A7-A9EF-4732-9FEE-7FD48BA2C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539497"/>
            <a:ext cx="11356335" cy="513240"/>
          </a:xfrm>
        </p:spPr>
        <p:txBody>
          <a:bodyPr/>
          <a:lstStyle/>
          <a:p>
            <a:r>
              <a:rPr lang="en-GB" dirty="0"/>
              <a:t>Overview of Associated British Foods in the UK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41F715C1-9D6C-4F48-992F-3E50CAD6A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6EDAEA-14EA-4673-B5B9-9B46C756163E}" type="slidenum"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srgbClr val="58676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58676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80D256DB-C5DD-4C24-94DF-7047B268E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1" y="2118483"/>
            <a:ext cx="793564" cy="605261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0D27627-8166-1948-1146-52C5B9A031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766" t="4147"/>
          <a:stretch/>
        </p:blipFill>
        <p:spPr>
          <a:xfrm>
            <a:off x="109294" y="2812813"/>
            <a:ext cx="838426" cy="66563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528FDE4D-C88A-B5B1-1A4B-0EF27C700D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84" y="3462818"/>
            <a:ext cx="1651035" cy="594502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3C4E6F7E-FFE9-D0D8-EBE7-DDCE0BFF7F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30" y="4057319"/>
            <a:ext cx="1840446" cy="63953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54EB3C47-778A-2D3D-BC78-8137E1429C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80" y="4660923"/>
            <a:ext cx="913535" cy="67353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CAA2523E-A1FA-36CD-329D-968323BAB1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300459"/>
            <a:ext cx="1765595" cy="626613"/>
          </a:xfrm>
          <a:prstGeom prst="rect">
            <a:avLst/>
          </a:prstGeom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2BB190B4-50B4-411B-EC72-9677055CEB9B}"/>
              </a:ext>
            </a:extLst>
          </p:cNvPr>
          <p:cNvGrpSpPr/>
          <p:nvPr/>
        </p:nvGrpSpPr>
        <p:grpSpPr>
          <a:xfrm>
            <a:off x="322191" y="1263351"/>
            <a:ext cx="11869809" cy="4904548"/>
            <a:chOff x="322191" y="1263351"/>
            <a:chExt cx="11869809" cy="490454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C1AB157-3803-1120-CFE5-4F6626B59D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4188" t="17409" r="76590" b="77571"/>
            <a:stretch/>
          </p:blipFill>
          <p:spPr>
            <a:xfrm>
              <a:off x="322191" y="1263351"/>
              <a:ext cx="2079491" cy="730894"/>
            </a:xfrm>
            <a:prstGeom prst="rect">
              <a:avLst/>
            </a:prstGeom>
          </p:spPr>
        </p:pic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8AD2CE94-1F68-982E-AFD3-8398E845F347}"/>
                </a:ext>
              </a:extLst>
            </p:cNvPr>
            <p:cNvGrpSpPr/>
            <p:nvPr/>
          </p:nvGrpSpPr>
          <p:grpSpPr>
            <a:xfrm>
              <a:off x="10113473" y="1263351"/>
              <a:ext cx="2078527" cy="1870342"/>
              <a:chOff x="10113473" y="1263351"/>
              <a:chExt cx="2078527" cy="1870342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AEEBE755-299E-9819-E18B-99CED412BA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52000" t="17409" r="38782" b="77571"/>
              <a:stretch/>
            </p:blipFill>
            <p:spPr>
              <a:xfrm>
                <a:off x="10113473" y="1263351"/>
                <a:ext cx="2078527" cy="730893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0CCC6CB5-8838-3C1E-312A-409F248B7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396668" y="1971027"/>
                <a:ext cx="1512136" cy="1162666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</p:pic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8D762C84-0917-DB9D-84B3-7C0B67B2CF02}"/>
                </a:ext>
              </a:extLst>
            </p:cNvPr>
            <p:cNvGrpSpPr/>
            <p:nvPr/>
          </p:nvGrpSpPr>
          <p:grpSpPr>
            <a:xfrm>
              <a:off x="7730864" y="1263351"/>
              <a:ext cx="2058787" cy="4141812"/>
              <a:chOff x="7997653" y="1263351"/>
              <a:chExt cx="2058787" cy="4141812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134BD0B-1626-6683-CD89-ACB22EAD6F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42474" t="17294" r="48395" b="78371"/>
              <a:stretch/>
            </p:blipFill>
            <p:spPr>
              <a:xfrm>
                <a:off x="7997653" y="1263351"/>
                <a:ext cx="2058787" cy="631197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872A3C57-62FD-48AB-A6AC-68E12A037A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l="-2931" t="7067"/>
              <a:stretch/>
            </p:blipFill>
            <p:spPr>
              <a:xfrm>
                <a:off x="8274721" y="4378278"/>
                <a:ext cx="1446988" cy="1026885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A53F3515-BE15-6AD6-F2F0-8B151D65F2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74721" y="3130726"/>
                <a:ext cx="1446987" cy="1139663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CA99CD7B-87B3-55DA-8234-9BB4734EEE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83108" y="1971027"/>
                <a:ext cx="1446987" cy="1097933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</p:pic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D79DA4CB-5F18-F0A4-0B8B-4B3B19D7CC01}"/>
                </a:ext>
              </a:extLst>
            </p:cNvPr>
            <p:cNvGrpSpPr/>
            <p:nvPr/>
          </p:nvGrpSpPr>
          <p:grpSpPr>
            <a:xfrm>
              <a:off x="5259124" y="1263351"/>
              <a:ext cx="2147918" cy="4904548"/>
              <a:chOff x="5676274" y="1263351"/>
              <a:chExt cx="2147918" cy="4904548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9DDE499-2C79-18E6-902E-14761DF063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32949" t="17294" r="57526" b="77686"/>
              <a:stretch/>
            </p:blipFill>
            <p:spPr>
              <a:xfrm>
                <a:off x="5676274" y="1263351"/>
                <a:ext cx="2147918" cy="730893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10C84823-B214-7435-361B-F2866F3933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78713" y="5533490"/>
                <a:ext cx="1855830" cy="634409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621DFBDF-71F5-A001-47D2-3CD7617A43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04003" y="2667843"/>
                <a:ext cx="882603" cy="665630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E8625A97-42C4-B456-73FF-E59BC18C3D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82751" y="3362450"/>
                <a:ext cx="1905517" cy="701834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9C0C286A-0553-26B1-0438-318B18547A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49975" y="4090475"/>
                <a:ext cx="1938293" cy="675009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442B89E0-42A0-084C-F5AB-D2F16A03F0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49975" y="4799470"/>
                <a:ext cx="1938293" cy="673538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701E50BC-6DEB-0008-9AF4-D904827294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774773" y="2678395"/>
                <a:ext cx="859770" cy="650070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C8361CF6-29E3-7305-FCDA-46CE5DE799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22614" y="1973163"/>
                <a:ext cx="966104" cy="603815"/>
              </a:xfrm>
              <a:prstGeom prst="rect">
                <a:avLst/>
              </a:prstGeom>
            </p:spPr>
          </p:pic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FAE335C-E640-3078-3E38-1CBA2A8C579F}"/>
                </a:ext>
              </a:extLst>
            </p:cNvPr>
            <p:cNvGrpSpPr/>
            <p:nvPr/>
          </p:nvGrpSpPr>
          <p:grpSpPr>
            <a:xfrm>
              <a:off x="2855811" y="1263351"/>
              <a:ext cx="2079491" cy="3772728"/>
              <a:chOff x="2855811" y="1312456"/>
              <a:chExt cx="2079491" cy="3772728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526E353B-5E17-C1EE-CCC6-9443674A72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23410" t="17409" r="67368" b="77571"/>
              <a:stretch/>
            </p:blipFill>
            <p:spPr>
              <a:xfrm>
                <a:off x="2855811" y="1312456"/>
                <a:ext cx="2079491" cy="730894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06D24925-DE57-1A52-7118-6C1F6257FC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22767" y="2871564"/>
                <a:ext cx="1345578" cy="1012011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449C6519-3F52-B28A-16A2-8B752E5590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04800" y="4018447"/>
                <a:ext cx="1381512" cy="1066737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9A868C65-C6EC-C35D-B730-D78B053791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79473" y="2020132"/>
                <a:ext cx="1632166" cy="716560"/>
              </a:xfrm>
              <a:prstGeom prst="rect">
                <a:avLst/>
              </a:prstGeom>
            </p:spPr>
          </p:pic>
        </p:grp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750AA133-F2C3-4439-E168-AD11E9A90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932509" y="2102733"/>
              <a:ext cx="833086" cy="686685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28C5E210-F90E-9667-BAD0-961EC1E65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917999" y="2747211"/>
              <a:ext cx="1764613" cy="66563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88170E7B-361B-3E28-6E8A-10523A5E40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-2398" r="53888"/>
            <a:stretch/>
          </p:blipFill>
          <p:spPr>
            <a:xfrm>
              <a:off x="1863774" y="2118483"/>
              <a:ext cx="711771" cy="605261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FBEF7D01-AA33-22BB-C222-812A2DACB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800305" y="3417782"/>
              <a:ext cx="843189" cy="639537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BBB2C86C-02F5-94B9-DBC4-C666BB171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799498" y="4020061"/>
              <a:ext cx="883114" cy="679033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53A00EA3-BA57-5213-2793-2A3C44CA1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939315" y="4723047"/>
              <a:ext cx="1743297" cy="606364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564ABE28-89B7-FF68-CA8D-C9E7884A23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/>
            <a:srcRect l="52536"/>
            <a:stretch/>
          </p:blipFill>
          <p:spPr>
            <a:xfrm>
              <a:off x="1810964" y="5329411"/>
              <a:ext cx="883114" cy="6616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2404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742700-3DFC-4EFA-9B33-D640F4664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539496"/>
            <a:ext cx="11356335" cy="652293"/>
          </a:xfrm>
        </p:spPr>
        <p:txBody>
          <a:bodyPr/>
          <a:lstStyle/>
          <a:p>
            <a:r>
              <a:rPr lang="en-GB" dirty="0"/>
              <a:t>The context in the UK for our people differs across our businesses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5D41CA-F7C1-4E1A-9A93-1C9C3B29D1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8529" y="1352587"/>
            <a:ext cx="3612137" cy="934056"/>
          </a:xfrm>
        </p:spPr>
        <p:txBody>
          <a:bodyPr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GB" sz="2400" dirty="0"/>
              <a:t>Various working locations</a:t>
            </a:r>
          </a:p>
          <a:p>
            <a:pPr>
              <a:spcAft>
                <a:spcPts val="1800"/>
              </a:spcAft>
            </a:pPr>
            <a:endParaRPr lang="en-GB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ECA50-7E68-45C4-9CFE-8BD005362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6EDAEA-14EA-4673-B5B9-9B46C756163E}" type="slidenum"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srgbClr val="58676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58676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548025-328A-1785-99B1-8E346FD66F18}"/>
              </a:ext>
            </a:extLst>
          </p:cNvPr>
          <p:cNvSpPr txBox="1"/>
          <p:nvPr/>
        </p:nvSpPr>
        <p:spPr>
          <a:xfrm>
            <a:off x="469369" y="1665727"/>
            <a:ext cx="195422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676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Hybrid / site based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323B30-A1C3-B1A1-0E73-1A090D4AE717}"/>
              </a:ext>
            </a:extLst>
          </p:cNvPr>
          <p:cNvSpPr txBox="1"/>
          <p:nvPr/>
        </p:nvSpPr>
        <p:spPr>
          <a:xfrm>
            <a:off x="9685603" y="1665727"/>
            <a:ext cx="195422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676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Field based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BA0BA32-8BFB-B163-659E-FB2E4151FCE0}"/>
              </a:ext>
            </a:extLst>
          </p:cNvPr>
          <p:cNvCxnSpPr>
            <a:stCxn id="17" idx="3"/>
            <a:endCxn id="18" idx="1"/>
          </p:cNvCxnSpPr>
          <p:nvPr/>
        </p:nvCxnSpPr>
        <p:spPr>
          <a:xfrm>
            <a:off x="2423592" y="1819616"/>
            <a:ext cx="7262011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A1E45BA-0E93-91BF-7EB3-E1203EE25CE0}"/>
              </a:ext>
            </a:extLst>
          </p:cNvPr>
          <p:cNvCxnSpPr/>
          <p:nvPr/>
        </p:nvCxnSpPr>
        <p:spPr>
          <a:xfrm>
            <a:off x="2391193" y="3109849"/>
            <a:ext cx="7326807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0059B79-F188-1BE0-9EBB-BAB412ACF568}"/>
              </a:ext>
            </a:extLst>
          </p:cNvPr>
          <p:cNvCxnSpPr/>
          <p:nvPr/>
        </p:nvCxnSpPr>
        <p:spPr>
          <a:xfrm>
            <a:off x="2423592" y="5589240"/>
            <a:ext cx="7326807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B03B3157-5DEB-1127-4B81-30F3FD967105}"/>
              </a:ext>
            </a:extLst>
          </p:cNvPr>
          <p:cNvSpPr txBox="1">
            <a:spLocks/>
          </p:cNvSpPr>
          <p:nvPr/>
        </p:nvSpPr>
        <p:spPr>
          <a:xfrm>
            <a:off x="4262282" y="2642821"/>
            <a:ext cx="3612137" cy="934057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txBody>
          <a:bodyPr vert="horz" lIns="126000" tIns="7200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5900" indent="-216000" algn="l" defTabSz="914400" rtl="0" eaLnBrk="1" latinLnBrk="0" hangingPunct="1">
              <a:lnSpc>
                <a:spcPts val="1920"/>
              </a:lnSpc>
              <a:spcBef>
                <a:spcPts val="800"/>
              </a:spcBef>
              <a:spcAft>
                <a:spcPts val="0"/>
              </a:spcAft>
              <a:buSzPct val="95000"/>
              <a:buFont typeface="Symbol" panose="05050102010706020507" pitchFamily="18" charset="2"/>
              <a:buChar char="·"/>
              <a:tabLst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SzPct val="95000"/>
              <a:buFont typeface="Symbol" panose="05050102010706020507" pitchFamily="18" charset="2"/>
              <a:buChar char="-"/>
              <a:tabLst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spcAft>
                <a:spcPts val="0"/>
              </a:spcAft>
              <a:buSzPct val="95000"/>
              <a:buFont typeface="Symbol" panose="05050102010706020507" pitchFamily="18" charset="2"/>
              <a:buNone/>
              <a:tabLst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spcAft>
                <a:spcPts val="0"/>
              </a:spcAft>
              <a:buSzPct val="95000"/>
              <a:buFont typeface="Symbol" panose="05050102010706020507" pitchFamily="18" charset="2"/>
              <a:buNone/>
              <a:tabLst/>
              <a:defRPr sz="1800" b="1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D004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Different working environments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D004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D1D65EAD-5F4C-C6A0-E60E-96C0F17AB5C1}"/>
              </a:ext>
            </a:extLst>
          </p:cNvPr>
          <p:cNvSpPr txBox="1">
            <a:spLocks/>
          </p:cNvSpPr>
          <p:nvPr/>
        </p:nvSpPr>
        <p:spPr>
          <a:xfrm>
            <a:off x="4285842" y="5223292"/>
            <a:ext cx="3612137" cy="934057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txBody>
          <a:bodyPr vert="horz" lIns="126000" tIns="7200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5900" indent="-216000" algn="l" defTabSz="914400" rtl="0" eaLnBrk="1" latinLnBrk="0" hangingPunct="1">
              <a:lnSpc>
                <a:spcPts val="1920"/>
              </a:lnSpc>
              <a:spcBef>
                <a:spcPts val="800"/>
              </a:spcBef>
              <a:spcAft>
                <a:spcPts val="0"/>
              </a:spcAft>
              <a:buSzPct val="95000"/>
              <a:buFont typeface="Symbol" panose="05050102010706020507" pitchFamily="18" charset="2"/>
              <a:buChar char="·"/>
              <a:tabLst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SzPct val="95000"/>
              <a:buFont typeface="Symbol" panose="05050102010706020507" pitchFamily="18" charset="2"/>
              <a:buChar char="-"/>
              <a:tabLst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spcAft>
                <a:spcPts val="0"/>
              </a:spcAft>
              <a:buSzPct val="95000"/>
              <a:buFont typeface="Symbol" panose="05050102010706020507" pitchFamily="18" charset="2"/>
              <a:buNone/>
              <a:tabLst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spcAft>
                <a:spcPts val="0"/>
              </a:spcAft>
              <a:buSzPct val="95000"/>
              <a:buFont typeface="Symbol" panose="05050102010706020507" pitchFamily="18" charset="2"/>
              <a:buNone/>
              <a:tabLst/>
              <a:defRPr sz="1800" b="1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D004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Differing access to digital platforms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D004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BC8CB0-6AD2-A233-EC56-5DC1F8B6D0D1}"/>
              </a:ext>
            </a:extLst>
          </p:cNvPr>
          <p:cNvCxnSpPr/>
          <p:nvPr/>
        </p:nvCxnSpPr>
        <p:spPr>
          <a:xfrm>
            <a:off x="2391192" y="4400084"/>
            <a:ext cx="7326807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C9F9C1CA-EA42-BD00-A5F6-DF78ABA20FF1}"/>
              </a:ext>
            </a:extLst>
          </p:cNvPr>
          <p:cNvSpPr txBox="1">
            <a:spLocks/>
          </p:cNvSpPr>
          <p:nvPr/>
        </p:nvSpPr>
        <p:spPr>
          <a:xfrm>
            <a:off x="4289931" y="3933056"/>
            <a:ext cx="3612137" cy="934057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txBody>
          <a:bodyPr vert="horz" lIns="126000" tIns="7200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5900" indent="-216000" algn="l" defTabSz="914400" rtl="0" eaLnBrk="1" latinLnBrk="0" hangingPunct="1">
              <a:lnSpc>
                <a:spcPts val="1920"/>
              </a:lnSpc>
              <a:spcBef>
                <a:spcPts val="800"/>
              </a:spcBef>
              <a:spcAft>
                <a:spcPts val="0"/>
              </a:spcAft>
              <a:buSzPct val="95000"/>
              <a:buFont typeface="Symbol" panose="05050102010706020507" pitchFamily="18" charset="2"/>
              <a:buChar char="·"/>
              <a:tabLst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SzPct val="95000"/>
              <a:buFont typeface="Symbol" panose="05050102010706020507" pitchFamily="18" charset="2"/>
              <a:buChar char="-"/>
              <a:tabLst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spcAft>
                <a:spcPts val="0"/>
              </a:spcAft>
              <a:buSzPct val="95000"/>
              <a:buFont typeface="Symbol" panose="05050102010706020507" pitchFamily="18" charset="2"/>
              <a:buNone/>
              <a:tabLst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spcAft>
                <a:spcPts val="0"/>
              </a:spcAft>
              <a:buSzPct val="95000"/>
              <a:buFont typeface="Symbol" panose="05050102010706020507" pitchFamily="18" charset="2"/>
              <a:buNone/>
              <a:tabLst/>
              <a:defRPr sz="1800" b="1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D004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D004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Numerous working patterns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D004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03A5DB-EED6-E8A9-8334-7AD6FF877BC1}"/>
              </a:ext>
            </a:extLst>
          </p:cNvPr>
          <p:cNvSpPr txBox="1"/>
          <p:nvPr/>
        </p:nvSpPr>
        <p:spPr>
          <a:xfrm>
            <a:off x="435426" y="2791561"/>
            <a:ext cx="195422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676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Cleanroom laboratories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B4173C-A4F5-B91A-9563-684BFE3D11FE}"/>
              </a:ext>
            </a:extLst>
          </p:cNvPr>
          <p:cNvSpPr txBox="1"/>
          <p:nvPr/>
        </p:nvSpPr>
        <p:spPr>
          <a:xfrm>
            <a:off x="9651660" y="2813447"/>
            <a:ext cx="195422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676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Community partner events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ED1ECE-E7B9-4F9D-19BE-0DF94EFB8F51}"/>
              </a:ext>
            </a:extLst>
          </p:cNvPr>
          <p:cNvSpPr txBox="1"/>
          <p:nvPr/>
        </p:nvSpPr>
        <p:spPr>
          <a:xfrm>
            <a:off x="435426" y="4273351"/>
            <a:ext cx="195422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676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Flexible working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AF690D-6ADE-E409-1622-F1DDFED95F3E}"/>
              </a:ext>
            </a:extLst>
          </p:cNvPr>
          <p:cNvSpPr txBox="1"/>
          <p:nvPr/>
        </p:nvSpPr>
        <p:spPr>
          <a:xfrm>
            <a:off x="9651660" y="4098338"/>
            <a:ext cx="195422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676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Rotating shift pattern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85BBC2-AA6F-AC63-0ABD-183C54DFEF2A}"/>
              </a:ext>
            </a:extLst>
          </p:cNvPr>
          <p:cNvSpPr txBox="1"/>
          <p:nvPr/>
        </p:nvSpPr>
        <p:spPr>
          <a:xfrm>
            <a:off x="435426" y="5157192"/>
            <a:ext cx="195422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676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Machine operator without allocated digital device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336D50-CEB8-F7F8-2DE5-1E60B1E71BFC}"/>
              </a:ext>
            </a:extLst>
          </p:cNvPr>
          <p:cNvSpPr txBox="1"/>
          <p:nvPr/>
        </p:nvSpPr>
        <p:spPr>
          <a:xfrm>
            <a:off x="9651660" y="5157192"/>
            <a:ext cx="195422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676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Computer – based with company mobile</a:t>
            </a:r>
          </a:p>
        </p:txBody>
      </p:sp>
    </p:spTree>
    <p:extLst>
      <p:ext uri="{BB962C8B-B14F-4D97-AF65-F5344CB8AC3E}">
        <p14:creationId xmlns:p14="http://schemas.microsoft.com/office/powerpoint/2010/main" val="1847252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FC03F-A2F0-C938-FFA8-1FED1753E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12" y="1794958"/>
            <a:ext cx="2671917" cy="1668288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/>
              <a:t>Welcome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E2679-F5F1-3A20-FFB6-D9C0C4EF51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4773880"/>
            <a:ext cx="5257800" cy="1044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Claire McCartney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Senior Policy Adviser, CIPD</a:t>
            </a: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36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742700-3DFC-4EFA-9B33-D640F4664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539496"/>
            <a:ext cx="11356335" cy="652293"/>
          </a:xfrm>
        </p:spPr>
        <p:txBody>
          <a:bodyPr/>
          <a:lstStyle/>
          <a:p>
            <a:r>
              <a:rPr lang="en-GB" dirty="0"/>
              <a:t>We have used a mix of approaches to create menopause supportive workplaces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ECA50-7E68-45C4-9CFE-8BD005362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6EDAEA-14EA-4673-B5B9-9B46C756163E}" type="slidenum"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srgbClr val="58676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58676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03" name="Group 1102">
            <a:extLst>
              <a:ext uri="{FF2B5EF4-FFF2-40B4-BE49-F238E27FC236}">
                <a16:creationId xmlns:a16="http://schemas.microsoft.com/office/drawing/2014/main" id="{84B56736-5070-75D7-91EE-395D7419CA5C}"/>
              </a:ext>
            </a:extLst>
          </p:cNvPr>
          <p:cNvGrpSpPr/>
          <p:nvPr/>
        </p:nvGrpSpPr>
        <p:grpSpPr>
          <a:xfrm>
            <a:off x="513772" y="1228389"/>
            <a:ext cx="11566745" cy="4899135"/>
            <a:chOff x="513772" y="1228389"/>
            <a:chExt cx="11566745" cy="4899135"/>
          </a:xfrm>
        </p:grpSpPr>
        <p:grpSp>
          <p:nvGrpSpPr>
            <p:cNvPr id="1069" name="Group 1068">
              <a:extLst>
                <a:ext uri="{FF2B5EF4-FFF2-40B4-BE49-F238E27FC236}">
                  <a16:creationId xmlns:a16="http://schemas.microsoft.com/office/drawing/2014/main" id="{D3B9FBAF-873F-04A8-BEFA-23B02259B80D}"/>
                </a:ext>
              </a:extLst>
            </p:cNvPr>
            <p:cNvGrpSpPr/>
            <p:nvPr/>
          </p:nvGrpSpPr>
          <p:grpSpPr>
            <a:xfrm>
              <a:off x="5068800" y="1228389"/>
              <a:ext cx="2048314" cy="2233043"/>
              <a:chOff x="3071664" y="3831380"/>
              <a:chExt cx="2048314" cy="2233043"/>
            </a:xfrm>
          </p:grpSpPr>
          <p:pic>
            <p:nvPicPr>
              <p:cNvPr id="1028" name="Picture 4" descr="Classes, stick man, people, group, Presentation icon">
                <a:extLst>
                  <a:ext uri="{FF2B5EF4-FFF2-40B4-BE49-F238E27FC236}">
                    <a16:creationId xmlns:a16="http://schemas.microsoft.com/office/drawing/2014/main" id="{B450F673-6460-9727-4A34-A231BC9378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4832" y="3994087"/>
                <a:ext cx="906273" cy="8802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31" name="Rectangle: Rounded Corners 1030">
                <a:extLst>
                  <a:ext uri="{FF2B5EF4-FFF2-40B4-BE49-F238E27FC236}">
                    <a16:creationId xmlns:a16="http://schemas.microsoft.com/office/drawing/2014/main" id="{492B359E-5F78-A569-415B-A1C61BE0B6D3}"/>
                  </a:ext>
                </a:extLst>
              </p:cNvPr>
              <p:cNvSpPr/>
              <p:nvPr/>
            </p:nvSpPr>
            <p:spPr>
              <a:xfrm>
                <a:off x="3071664" y="3831380"/>
                <a:ext cx="2048314" cy="2233043"/>
              </a:xfrm>
              <a:prstGeom prst="round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049" name="Graphic 1048" descr="Newspaper with solid fill">
                <a:extLst>
                  <a:ext uri="{FF2B5EF4-FFF2-40B4-BE49-F238E27FC236}">
                    <a16:creationId xmlns:a16="http://schemas.microsoft.com/office/drawing/2014/main" id="{4975B125-2F4B-DD91-8408-F3F8BBD6A1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873130" y="4910262"/>
                <a:ext cx="1056169" cy="1056169"/>
              </a:xfrm>
              <a:prstGeom prst="rect">
                <a:avLst/>
              </a:prstGeom>
            </p:spPr>
          </p:pic>
        </p:grpSp>
        <p:grpSp>
          <p:nvGrpSpPr>
            <p:cNvPr id="1064" name="Group 1063">
              <a:extLst>
                <a:ext uri="{FF2B5EF4-FFF2-40B4-BE49-F238E27FC236}">
                  <a16:creationId xmlns:a16="http://schemas.microsoft.com/office/drawing/2014/main" id="{9BD06FED-5E4B-1113-581D-738346031073}"/>
                </a:ext>
              </a:extLst>
            </p:cNvPr>
            <p:cNvGrpSpPr/>
            <p:nvPr/>
          </p:nvGrpSpPr>
          <p:grpSpPr>
            <a:xfrm>
              <a:off x="2835713" y="3894481"/>
              <a:ext cx="2046852" cy="2233043"/>
              <a:chOff x="3072295" y="1197403"/>
              <a:chExt cx="2046852" cy="2233043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37BC4317-3B72-A881-DD6B-ED5818F2F13D}"/>
                  </a:ext>
                </a:extLst>
              </p:cNvPr>
              <p:cNvGrpSpPr/>
              <p:nvPr/>
            </p:nvGrpSpPr>
            <p:grpSpPr>
              <a:xfrm>
                <a:off x="3072295" y="1197403"/>
                <a:ext cx="2046852" cy="2233043"/>
                <a:chOff x="411514" y="1132834"/>
                <a:chExt cx="2432370" cy="2233043"/>
              </a:xfrm>
            </p:grpSpPr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9A1653E0-ED6F-23EC-7661-7BBEE2FE92DD}"/>
                    </a:ext>
                  </a:extLst>
                </p:cNvPr>
                <p:cNvGrpSpPr/>
                <p:nvPr/>
              </p:nvGrpSpPr>
              <p:grpSpPr>
                <a:xfrm>
                  <a:off x="1078198" y="1198367"/>
                  <a:ext cx="1609668" cy="1849016"/>
                  <a:chOff x="1078198" y="1198367"/>
                  <a:chExt cx="1609668" cy="1849016"/>
                </a:xfrm>
              </p:grpSpPr>
              <p:pic>
                <p:nvPicPr>
                  <p:cNvPr id="11" name="Graphic 10" descr="Storytelling with solid fill">
                    <a:extLst>
                      <a:ext uri="{FF2B5EF4-FFF2-40B4-BE49-F238E27FC236}">
                        <a16:creationId xmlns:a16="http://schemas.microsoft.com/office/drawing/2014/main" id="{B00D13BF-3BD8-72F6-DA0A-AF8C26FA038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78198" y="1198367"/>
                    <a:ext cx="1049504" cy="1049504"/>
                  </a:xfrm>
                  <a:prstGeom prst="rect">
                    <a:avLst/>
                  </a:prstGeom>
                </p:spPr>
              </p:pic>
              <p:pic>
                <p:nvPicPr>
                  <p:cNvPr id="49" name="Graphic 48" descr="Television with solid fill">
                    <a:extLst>
                      <a:ext uri="{FF2B5EF4-FFF2-40B4-BE49-F238E27FC236}">
                        <a16:creationId xmlns:a16="http://schemas.microsoft.com/office/drawing/2014/main" id="{42EAED7F-D8DD-370A-7D62-4516272315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73466" y="2132983"/>
                    <a:ext cx="914400" cy="9144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A2F45BF9-4027-AD17-42DD-79A23402486C}"/>
                    </a:ext>
                  </a:extLst>
                </p:cNvPr>
                <p:cNvSpPr/>
                <p:nvPr/>
              </p:nvSpPr>
              <p:spPr>
                <a:xfrm>
                  <a:off x="411514" y="1132834"/>
                  <a:ext cx="2432370" cy="2233043"/>
                </a:xfrm>
                <a:prstGeom prst="roundRect">
                  <a:avLst/>
                </a:prstGeom>
                <a:noFill/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051" name="Graphic 1050" descr="Video camera with solid fill">
                <a:extLst>
                  <a:ext uri="{FF2B5EF4-FFF2-40B4-BE49-F238E27FC236}">
                    <a16:creationId xmlns:a16="http://schemas.microsoft.com/office/drawing/2014/main" id="{0F79CA42-7EA6-DEE2-0DE0-C56FE63D44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091451" y="2172082"/>
                <a:ext cx="941470" cy="914400"/>
              </a:xfrm>
              <a:prstGeom prst="rect">
                <a:avLst/>
              </a:prstGeom>
            </p:spPr>
          </p:pic>
        </p:grpSp>
        <p:grpSp>
          <p:nvGrpSpPr>
            <p:cNvPr id="1087" name="Group 1086">
              <a:extLst>
                <a:ext uri="{FF2B5EF4-FFF2-40B4-BE49-F238E27FC236}">
                  <a16:creationId xmlns:a16="http://schemas.microsoft.com/office/drawing/2014/main" id="{20F5BC10-80B7-4C73-E78B-A519E7D8C639}"/>
                </a:ext>
              </a:extLst>
            </p:cNvPr>
            <p:cNvGrpSpPr/>
            <p:nvPr/>
          </p:nvGrpSpPr>
          <p:grpSpPr>
            <a:xfrm>
              <a:off x="7408883" y="3894481"/>
              <a:ext cx="2048314" cy="2233043"/>
              <a:chOff x="7248128" y="3831380"/>
              <a:chExt cx="2048314" cy="2233043"/>
            </a:xfrm>
          </p:grpSpPr>
          <p:pic>
            <p:nvPicPr>
              <p:cNvPr id="1079" name="Picture 30" descr="Fan Icon Vector Art, Icons, and Graphics for Free Download">
                <a:extLst>
                  <a:ext uri="{FF2B5EF4-FFF2-40B4-BE49-F238E27FC236}">
                    <a16:creationId xmlns:a16="http://schemas.microsoft.com/office/drawing/2014/main" id="{23BF8E41-E26E-0ED1-153A-95FA1F96C3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26515" y="4858756"/>
                <a:ext cx="1051936" cy="10519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67" name="Group 1066">
                <a:extLst>
                  <a:ext uri="{FF2B5EF4-FFF2-40B4-BE49-F238E27FC236}">
                    <a16:creationId xmlns:a16="http://schemas.microsoft.com/office/drawing/2014/main" id="{69B4E15C-44E6-99E5-D941-54241D561C38}"/>
                  </a:ext>
                </a:extLst>
              </p:cNvPr>
              <p:cNvGrpSpPr/>
              <p:nvPr/>
            </p:nvGrpSpPr>
            <p:grpSpPr>
              <a:xfrm>
                <a:off x="7248128" y="3831380"/>
                <a:ext cx="2048314" cy="2233043"/>
                <a:chOff x="8328248" y="3831380"/>
                <a:chExt cx="2048314" cy="2233043"/>
              </a:xfrm>
            </p:grpSpPr>
            <p:grpSp>
              <p:nvGrpSpPr>
                <p:cNvPr id="1044" name="Group 1043">
                  <a:extLst>
                    <a:ext uri="{FF2B5EF4-FFF2-40B4-BE49-F238E27FC236}">
                      <a16:creationId xmlns:a16="http://schemas.microsoft.com/office/drawing/2014/main" id="{F66038AF-A2BD-FD75-1254-CE93CF9B14F4}"/>
                    </a:ext>
                  </a:extLst>
                </p:cNvPr>
                <p:cNvGrpSpPr/>
                <p:nvPr/>
              </p:nvGrpSpPr>
              <p:grpSpPr>
                <a:xfrm>
                  <a:off x="8328248" y="3831380"/>
                  <a:ext cx="2048314" cy="2233043"/>
                  <a:chOff x="9545777" y="3720331"/>
                  <a:chExt cx="2432370" cy="2233043"/>
                </a:xfrm>
              </p:grpSpPr>
              <p:pic>
                <p:nvPicPr>
                  <p:cNvPr id="39" name="Graphic 38" descr="Sink with solid fill">
                    <a:extLst>
                      <a:ext uri="{FF2B5EF4-FFF2-40B4-BE49-F238E27FC236}">
                        <a16:creationId xmlns:a16="http://schemas.microsoft.com/office/drawing/2014/main" id="{D82614A2-89BA-036A-675D-629B4275AD1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714656" y="3834009"/>
                    <a:ext cx="1033264" cy="1033264"/>
                  </a:xfrm>
                  <a:prstGeom prst="rect">
                    <a:avLst/>
                  </a:prstGeom>
                </p:spPr>
              </p:pic>
              <p:sp>
                <p:nvSpPr>
                  <p:cNvPr id="1040" name="Rectangle: Rounded Corners 1039">
                    <a:extLst>
                      <a:ext uri="{FF2B5EF4-FFF2-40B4-BE49-F238E27FC236}">
                        <a16:creationId xmlns:a16="http://schemas.microsoft.com/office/drawing/2014/main" id="{C93647DF-7E7A-8C01-5B36-F47C4C436783}"/>
                      </a:ext>
                    </a:extLst>
                  </p:cNvPr>
                  <p:cNvSpPr/>
                  <p:nvPr/>
                </p:nvSpPr>
                <p:spPr>
                  <a:xfrm>
                    <a:off x="9545777" y="3720331"/>
                    <a:ext cx="2432370" cy="2233043"/>
                  </a:xfrm>
                  <a:prstGeom prst="roundRect">
                    <a:avLst/>
                  </a:prstGeom>
                  <a:noFill/>
                  <a:ln w="571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1057" name="Picture 22" descr="Gift Basket Icons - Free SVG &amp; PNG Gift Basket Images - Noun Project">
                  <a:extLst>
                    <a:ext uri="{FF2B5EF4-FFF2-40B4-BE49-F238E27FC236}">
                      <a16:creationId xmlns:a16="http://schemas.microsoft.com/office/drawing/2014/main" id="{EF0A8BF3-8D8C-99EA-4BE4-F45E600ACDD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66218" y="4038343"/>
                  <a:ext cx="815138" cy="7917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66" name="Group 1065">
              <a:extLst>
                <a:ext uri="{FF2B5EF4-FFF2-40B4-BE49-F238E27FC236}">
                  <a16:creationId xmlns:a16="http://schemas.microsoft.com/office/drawing/2014/main" id="{B7DEF336-7686-F66F-AF74-C8492F6C82EB}"/>
                </a:ext>
              </a:extLst>
            </p:cNvPr>
            <p:cNvGrpSpPr/>
            <p:nvPr/>
          </p:nvGrpSpPr>
          <p:grpSpPr>
            <a:xfrm>
              <a:off x="5121567" y="3894481"/>
              <a:ext cx="2048314" cy="2233043"/>
              <a:chOff x="8328248" y="1197403"/>
              <a:chExt cx="2048314" cy="2233043"/>
            </a:xfrm>
          </p:grpSpPr>
          <p:sp>
            <p:nvSpPr>
              <p:cNvPr id="1038" name="Rectangle: Rounded Corners 1037">
                <a:extLst>
                  <a:ext uri="{FF2B5EF4-FFF2-40B4-BE49-F238E27FC236}">
                    <a16:creationId xmlns:a16="http://schemas.microsoft.com/office/drawing/2014/main" id="{D7ED7FEF-047C-4E7A-94C1-3FC9EB1DB115}"/>
                  </a:ext>
                </a:extLst>
              </p:cNvPr>
              <p:cNvSpPr/>
              <p:nvPr/>
            </p:nvSpPr>
            <p:spPr>
              <a:xfrm>
                <a:off x="8328248" y="1197403"/>
                <a:ext cx="2048314" cy="2233043"/>
              </a:xfrm>
              <a:prstGeom prst="round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039" name="Picture 8" descr="140,900+ Ppe Icon Illustrations, Royalty-Free Vector Graphics &amp; Clip Art -  iStock | Face shield ppe icon, Ppe icon vector, Ppe icon set">
                <a:extLst>
                  <a:ext uri="{FF2B5EF4-FFF2-40B4-BE49-F238E27FC236}">
                    <a16:creationId xmlns:a16="http://schemas.microsoft.com/office/drawing/2014/main" id="{E888EF91-3D35-9290-DDDD-EB70BF255D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00424" y="1370160"/>
                <a:ext cx="1272617" cy="12360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Graphic 26" descr="N95 mask with solid fill">
                <a:extLst>
                  <a:ext uri="{FF2B5EF4-FFF2-40B4-BE49-F238E27FC236}">
                    <a16:creationId xmlns:a16="http://schemas.microsoft.com/office/drawing/2014/main" id="{32A83728-7953-ED1D-E269-77232C1D81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9371352" y="2266926"/>
                <a:ext cx="542983" cy="527371"/>
              </a:xfrm>
              <a:prstGeom prst="rect">
                <a:avLst/>
              </a:prstGeom>
            </p:spPr>
          </p:pic>
          <p:pic>
            <p:nvPicPr>
              <p:cNvPr id="31" name="Graphic 30" descr="Formal Shirt with solid fill">
                <a:extLst>
                  <a:ext uri="{FF2B5EF4-FFF2-40B4-BE49-F238E27FC236}">
                    <a16:creationId xmlns:a16="http://schemas.microsoft.com/office/drawing/2014/main" id="{E10F68CB-5543-6DB8-78B9-AD4A9AF1FB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8492485" y="2244090"/>
                <a:ext cx="941470" cy="914400"/>
              </a:xfrm>
              <a:prstGeom prst="rect">
                <a:avLst/>
              </a:prstGeom>
            </p:spPr>
          </p:pic>
          <p:pic>
            <p:nvPicPr>
              <p:cNvPr id="1058" name="Picture 24" descr="Hairnet Images – Browse 9,570 Stock Photos, Vectors, and Video | Adobe Stock">
                <a:extLst>
                  <a:ext uri="{FF2B5EF4-FFF2-40B4-BE49-F238E27FC236}">
                    <a16:creationId xmlns:a16="http://schemas.microsoft.com/office/drawing/2014/main" id="{46949CC9-4101-14F4-9E0E-5F534D28DF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03959" y="1398040"/>
                <a:ext cx="914400" cy="914400"/>
              </a:xfrm>
              <a:prstGeom prst="rect">
                <a:avLst/>
              </a:prstGeom>
              <a:blipFill dpi="0" rotWithShape="1">
                <a:blip r:embed="rId22"/>
                <a:srcRect/>
                <a:tile tx="0" ty="0" sx="100000" sy="100000" flip="none" algn="tl"/>
              </a:blipFill>
            </p:spPr>
          </p:pic>
        </p:grpSp>
        <p:pic>
          <p:nvPicPr>
            <p:cNvPr id="1060" name="Picture 1059" descr="A black background with a circular design and text&#10;&#10;Description automatically generated">
              <a:extLst>
                <a:ext uri="{FF2B5EF4-FFF2-40B4-BE49-F238E27FC236}">
                  <a16:creationId xmlns:a16="http://schemas.microsoft.com/office/drawing/2014/main" id="{D9DFE10F-8CF3-3475-B968-CCCCCC3FC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2804" y="3994087"/>
              <a:ext cx="2567713" cy="1556035"/>
            </a:xfrm>
            <a:prstGeom prst="rect">
              <a:avLst/>
            </a:prstGeom>
          </p:spPr>
        </p:pic>
        <p:grpSp>
          <p:nvGrpSpPr>
            <p:cNvPr id="1065" name="Group 1064">
              <a:extLst>
                <a:ext uri="{FF2B5EF4-FFF2-40B4-BE49-F238E27FC236}">
                  <a16:creationId xmlns:a16="http://schemas.microsoft.com/office/drawing/2014/main" id="{1DA604B4-0C2F-01B3-ECE4-1611F48EB67B}"/>
                </a:ext>
              </a:extLst>
            </p:cNvPr>
            <p:cNvGrpSpPr/>
            <p:nvPr/>
          </p:nvGrpSpPr>
          <p:grpSpPr>
            <a:xfrm>
              <a:off x="2791286" y="1228389"/>
              <a:ext cx="2048314" cy="2233043"/>
              <a:chOff x="5730989" y="1197403"/>
              <a:chExt cx="2048314" cy="2233043"/>
            </a:xfrm>
          </p:grpSpPr>
          <p:sp>
            <p:nvSpPr>
              <p:cNvPr id="1035" name="Rectangle: Rounded Corners 1034">
                <a:extLst>
                  <a:ext uri="{FF2B5EF4-FFF2-40B4-BE49-F238E27FC236}">
                    <a16:creationId xmlns:a16="http://schemas.microsoft.com/office/drawing/2014/main" id="{250E9500-26FD-B28A-AD29-FDEADE70B1CB}"/>
                  </a:ext>
                </a:extLst>
              </p:cNvPr>
              <p:cNvSpPr/>
              <p:nvPr/>
            </p:nvSpPr>
            <p:spPr>
              <a:xfrm>
                <a:off x="5730989" y="1197403"/>
                <a:ext cx="2048314" cy="2233043"/>
              </a:xfrm>
              <a:prstGeom prst="round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055" name="Picture 18" descr="Training Icons - Free SVG &amp; PNG Training Images - Noun Project">
                <a:extLst>
                  <a:ext uri="{FF2B5EF4-FFF2-40B4-BE49-F238E27FC236}">
                    <a16:creationId xmlns:a16="http://schemas.microsoft.com/office/drawing/2014/main" id="{9F3A1E58-C64A-AB89-3129-8CD422BCFD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8101" y="1288524"/>
                <a:ext cx="1173386" cy="11733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Graphic 44" descr="Remote learning language with solid fill">
                <a:extLst>
                  <a:ext uri="{FF2B5EF4-FFF2-40B4-BE49-F238E27FC236}">
                    <a16:creationId xmlns:a16="http://schemas.microsoft.com/office/drawing/2014/main" id="{2BC2E280-B9E4-DAED-B623-C9874E9186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6464879" y="2237486"/>
                <a:ext cx="1139871" cy="1107096"/>
              </a:xfrm>
              <a:prstGeom prst="rect">
                <a:avLst/>
              </a:prstGeom>
            </p:spPr>
          </p:pic>
        </p:grpSp>
        <p:grpSp>
          <p:nvGrpSpPr>
            <p:cNvPr id="1090" name="Group 1089">
              <a:extLst>
                <a:ext uri="{FF2B5EF4-FFF2-40B4-BE49-F238E27FC236}">
                  <a16:creationId xmlns:a16="http://schemas.microsoft.com/office/drawing/2014/main" id="{3E90FECB-7173-3116-F107-75942172B9F8}"/>
                </a:ext>
              </a:extLst>
            </p:cNvPr>
            <p:cNvGrpSpPr/>
            <p:nvPr/>
          </p:nvGrpSpPr>
          <p:grpSpPr>
            <a:xfrm>
              <a:off x="9693445" y="1228389"/>
              <a:ext cx="2048314" cy="2233043"/>
              <a:chOff x="9546548" y="1211963"/>
              <a:chExt cx="2048314" cy="2233043"/>
            </a:xfrm>
          </p:grpSpPr>
          <p:sp>
            <p:nvSpPr>
              <p:cNvPr id="1072" name="Rectangle: Rounded Corners 1071">
                <a:extLst>
                  <a:ext uri="{FF2B5EF4-FFF2-40B4-BE49-F238E27FC236}">
                    <a16:creationId xmlns:a16="http://schemas.microsoft.com/office/drawing/2014/main" id="{73FA168B-E6E1-8572-A7E9-D1C214CA14F5}"/>
                  </a:ext>
                </a:extLst>
              </p:cNvPr>
              <p:cNvSpPr/>
              <p:nvPr/>
            </p:nvSpPr>
            <p:spPr>
              <a:xfrm>
                <a:off x="9546548" y="1211963"/>
                <a:ext cx="2048314" cy="2233043"/>
              </a:xfrm>
              <a:prstGeom prst="round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078" name="Picture 28" descr="EAP Icon - Free PNG &amp; SVG 3599015 - Noun Project">
                <a:extLst>
                  <a:ext uri="{FF2B5EF4-FFF2-40B4-BE49-F238E27FC236}">
                    <a16:creationId xmlns:a16="http://schemas.microsoft.com/office/drawing/2014/main" id="{512AB574-7275-05A1-D6F9-FB653019B2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6948" y="2122351"/>
                <a:ext cx="1155267" cy="11552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7" name="Picture 26" descr="App - Free technology icons">
                <a:extLst>
                  <a:ext uri="{FF2B5EF4-FFF2-40B4-BE49-F238E27FC236}">
                    <a16:creationId xmlns:a16="http://schemas.microsoft.com/office/drawing/2014/main" id="{DDC28A53-1F87-002D-6F88-6CEA460164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21101" y="1462511"/>
                <a:ext cx="857808" cy="8578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88" name="Group 1087">
              <a:extLst>
                <a:ext uri="{FF2B5EF4-FFF2-40B4-BE49-F238E27FC236}">
                  <a16:creationId xmlns:a16="http://schemas.microsoft.com/office/drawing/2014/main" id="{7227D0FE-9859-308D-0EA5-FADEE7F0BE7C}"/>
                </a:ext>
              </a:extLst>
            </p:cNvPr>
            <p:cNvGrpSpPr/>
            <p:nvPr/>
          </p:nvGrpSpPr>
          <p:grpSpPr>
            <a:xfrm>
              <a:off x="7346314" y="1228389"/>
              <a:ext cx="2117931" cy="2233043"/>
              <a:chOff x="4943872" y="3831380"/>
              <a:chExt cx="2117931" cy="2233043"/>
            </a:xfrm>
          </p:grpSpPr>
          <p:grpSp>
            <p:nvGrpSpPr>
              <p:cNvPr id="1068" name="Group 1067">
                <a:extLst>
                  <a:ext uri="{FF2B5EF4-FFF2-40B4-BE49-F238E27FC236}">
                    <a16:creationId xmlns:a16="http://schemas.microsoft.com/office/drawing/2014/main" id="{50826F03-4F0D-5383-2F65-207A6A70A31A}"/>
                  </a:ext>
                </a:extLst>
              </p:cNvPr>
              <p:cNvGrpSpPr/>
              <p:nvPr/>
            </p:nvGrpSpPr>
            <p:grpSpPr>
              <a:xfrm>
                <a:off x="4943872" y="3831380"/>
                <a:ext cx="2117931" cy="2233043"/>
                <a:chOff x="5661950" y="3831380"/>
                <a:chExt cx="2117931" cy="2233043"/>
              </a:xfrm>
            </p:grpSpPr>
            <p:pic>
              <p:nvPicPr>
                <p:cNvPr id="1026" name="Picture 2" descr="Unisex, gender, lgbt, sign, bathroom, wc, non-binary icon - Download on  Iconfinder">
                  <a:extLst>
                    <a:ext uri="{FF2B5EF4-FFF2-40B4-BE49-F238E27FC236}">
                      <a16:creationId xmlns:a16="http://schemas.microsoft.com/office/drawing/2014/main" id="{6438F75F-E1AD-00F8-0528-48181DFD132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61950" y="3962991"/>
                  <a:ext cx="1080526" cy="1049458"/>
                </a:xfrm>
                <a:prstGeom prst="rect">
                  <a:avLst/>
                </a:prstGeom>
                <a:solidFill>
                  <a:srgbClr val="0EAC98"/>
                </a:solidFill>
              </p:spPr>
            </p:pic>
            <p:pic>
              <p:nvPicPr>
                <p:cNvPr id="55" name="Graphic 54" descr="Speech with solid fill">
                  <a:extLst>
                    <a:ext uri="{FF2B5EF4-FFF2-40B4-BE49-F238E27FC236}">
                      <a16:creationId xmlns:a16="http://schemas.microsoft.com/office/drawing/2014/main" id="{9F8BC76F-6050-3E30-A313-85473A0E3F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1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374840" y="3899427"/>
                  <a:ext cx="812810" cy="789439"/>
                </a:xfrm>
                <a:prstGeom prst="rect">
                  <a:avLst/>
                </a:prstGeom>
              </p:spPr>
            </p:pic>
            <p:sp>
              <p:nvSpPr>
                <p:cNvPr id="1037" name="Rectangle: Rounded Corners 1036">
                  <a:extLst>
                    <a:ext uri="{FF2B5EF4-FFF2-40B4-BE49-F238E27FC236}">
                      <a16:creationId xmlns:a16="http://schemas.microsoft.com/office/drawing/2014/main" id="{80AF4923-E16F-CCF4-0537-6EE791A5406C}"/>
                    </a:ext>
                  </a:extLst>
                </p:cNvPr>
                <p:cNvSpPr/>
                <p:nvPr/>
              </p:nvSpPr>
              <p:spPr>
                <a:xfrm>
                  <a:off x="5731567" y="3831380"/>
                  <a:ext cx="2048314" cy="2233043"/>
                </a:xfrm>
                <a:prstGeom prst="roundRect">
                  <a:avLst/>
                </a:prstGeom>
                <a:noFill/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22" name="Graphic 21" descr="Document with solid fill">
                  <a:extLst>
                    <a:ext uri="{FF2B5EF4-FFF2-40B4-BE49-F238E27FC236}">
                      <a16:creationId xmlns:a16="http://schemas.microsoft.com/office/drawing/2014/main" id="{162E0990-41B4-4A43-A90F-4AC592A3B9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21964" y="5000751"/>
                  <a:ext cx="873639" cy="848520"/>
                </a:xfrm>
                <a:prstGeom prst="rect">
                  <a:avLst/>
                </a:prstGeom>
              </p:spPr>
            </p:pic>
          </p:grpSp>
          <p:pic>
            <p:nvPicPr>
              <p:cNvPr id="1080" name="Picture 32" descr="Flexible hours black glyph icon. Providing schedule flexibility. Support  employee mental health. Work-life balance. Flextime arrangement. Silhouette  symbol on white space. Vector isolated illustration 5921594 Vector Art at  Vecteezy">
                <a:extLst>
                  <a:ext uri="{FF2B5EF4-FFF2-40B4-BE49-F238E27FC236}">
                    <a16:creationId xmlns:a16="http://schemas.microsoft.com/office/drawing/2014/main" id="{338C8B1D-95C4-E738-202C-FF2297F4C1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326" t="21326" r="21326" b="21326"/>
              <a:stretch/>
            </p:blipFill>
            <p:spPr bwMode="auto">
              <a:xfrm>
                <a:off x="6030975" y="4585512"/>
                <a:ext cx="934289" cy="9342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86" name="Group 1085">
              <a:extLst>
                <a:ext uri="{FF2B5EF4-FFF2-40B4-BE49-F238E27FC236}">
                  <a16:creationId xmlns:a16="http://schemas.microsoft.com/office/drawing/2014/main" id="{D758BABB-BC32-255D-681D-27E6BAE8F112}"/>
                </a:ext>
              </a:extLst>
            </p:cNvPr>
            <p:cNvGrpSpPr/>
            <p:nvPr/>
          </p:nvGrpSpPr>
          <p:grpSpPr>
            <a:xfrm>
              <a:off x="548397" y="3894481"/>
              <a:ext cx="2048314" cy="2233043"/>
              <a:chOff x="427081" y="3831380"/>
              <a:chExt cx="2048314" cy="2233043"/>
            </a:xfrm>
          </p:grpSpPr>
          <p:pic>
            <p:nvPicPr>
              <p:cNvPr id="1082" name="Picture 36" descr="Holding Hands Computer Icons Couple PNG, Clipart, Communication, Computer  Icons, Conversation, Couple, Drawing Free PNG Download">
                <a:extLst>
                  <a:ext uri="{FF2B5EF4-FFF2-40B4-BE49-F238E27FC236}">
                    <a16:creationId xmlns:a16="http://schemas.microsoft.com/office/drawing/2014/main" id="{469FBC71-5C46-5C4D-E87D-15AD591427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5">
                <a:extLst>
                  <a:ext uri="{BEBA8EAE-BF5A-486C-A8C5-ECC9F3942E4B}">
                    <a14:imgProps xmlns:a14="http://schemas.microsoft.com/office/drawing/2010/main">
                      <a14:imgLayer r:embed="rId36">
                        <a14:imgEffect>
                          <a14:backgroundRemoval t="10000" b="90000" l="10000" r="90000">
                            <a14:backgroundMark x1="39405" y1="18717" x2="39405" y2="1497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279" r="13279"/>
              <a:stretch/>
            </p:blipFill>
            <p:spPr bwMode="auto">
              <a:xfrm>
                <a:off x="502076" y="4869168"/>
                <a:ext cx="918101" cy="9394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85" name="Group 1084">
                <a:extLst>
                  <a:ext uri="{FF2B5EF4-FFF2-40B4-BE49-F238E27FC236}">
                    <a16:creationId xmlns:a16="http://schemas.microsoft.com/office/drawing/2014/main" id="{DD0B5C0C-E431-C346-0594-F3E47F598E50}"/>
                  </a:ext>
                </a:extLst>
              </p:cNvPr>
              <p:cNvGrpSpPr/>
              <p:nvPr/>
            </p:nvGrpSpPr>
            <p:grpSpPr>
              <a:xfrm>
                <a:off x="427081" y="3831380"/>
                <a:ext cx="2048314" cy="2233043"/>
                <a:chOff x="427081" y="3831380"/>
                <a:chExt cx="2048314" cy="2233043"/>
              </a:xfrm>
            </p:grpSpPr>
            <p:grpSp>
              <p:nvGrpSpPr>
                <p:cNvPr id="1070" name="Group 1069">
                  <a:extLst>
                    <a:ext uri="{FF2B5EF4-FFF2-40B4-BE49-F238E27FC236}">
                      <a16:creationId xmlns:a16="http://schemas.microsoft.com/office/drawing/2014/main" id="{EE2257D2-660E-4D3D-758E-9F7D41391059}"/>
                    </a:ext>
                  </a:extLst>
                </p:cNvPr>
                <p:cNvGrpSpPr/>
                <p:nvPr/>
              </p:nvGrpSpPr>
              <p:grpSpPr>
                <a:xfrm>
                  <a:off x="427081" y="3831380"/>
                  <a:ext cx="2048314" cy="2233043"/>
                  <a:chOff x="427081" y="3831380"/>
                  <a:chExt cx="2048314" cy="2233043"/>
                </a:xfrm>
              </p:grpSpPr>
              <p:pic>
                <p:nvPicPr>
                  <p:cNvPr id="35" name="Graphic 34" descr="Group of women with solid fill">
                    <a:extLst>
                      <a:ext uri="{FF2B5EF4-FFF2-40B4-BE49-F238E27FC236}">
                        <a16:creationId xmlns:a16="http://schemas.microsoft.com/office/drawing/2014/main" id="{2A5BD405-521E-46E6-D6D5-B1666FD47E4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7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2006" y="4033103"/>
                    <a:ext cx="737588" cy="716380"/>
                  </a:xfrm>
                  <a:prstGeom prst="rect">
                    <a:avLst/>
                  </a:prstGeom>
                </p:spPr>
              </p:pic>
              <p:pic>
                <p:nvPicPr>
                  <p:cNvPr id="37" name="Graphic 36" descr="Group with solid fill">
                    <a:extLst>
                      <a:ext uri="{FF2B5EF4-FFF2-40B4-BE49-F238E27FC236}">
                        <a16:creationId xmlns:a16="http://schemas.microsoft.com/office/drawing/2014/main" id="{215DB772-D78E-1D67-90D1-91440C51B3B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9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04882" y="3962991"/>
                    <a:ext cx="881963" cy="856604"/>
                  </a:xfrm>
                  <a:prstGeom prst="rect">
                    <a:avLst/>
                  </a:prstGeom>
                </p:spPr>
              </p:pic>
              <p:sp>
                <p:nvSpPr>
                  <p:cNvPr id="59" name="Rectangle: Rounded Corners 58">
                    <a:extLst>
                      <a:ext uri="{FF2B5EF4-FFF2-40B4-BE49-F238E27FC236}">
                        <a16:creationId xmlns:a16="http://schemas.microsoft.com/office/drawing/2014/main" id="{D0DAD280-E45A-D509-8FE7-F8F4FBA8B4AD}"/>
                      </a:ext>
                    </a:extLst>
                  </p:cNvPr>
                  <p:cNvSpPr/>
                  <p:nvPr/>
                </p:nvSpPr>
                <p:spPr>
                  <a:xfrm>
                    <a:off x="427081" y="3831380"/>
                    <a:ext cx="2048314" cy="2233043"/>
                  </a:xfrm>
                  <a:prstGeom prst="roundRect">
                    <a:avLst/>
                  </a:prstGeom>
                  <a:noFill/>
                  <a:ln w="571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1081" name="Picture 34" descr="People Talking At The Table Icon Stock Illustration - Download Image Now -  Discussion, Talking, Icon - iStock">
                  <a:extLst>
                    <a:ext uri="{FF2B5EF4-FFF2-40B4-BE49-F238E27FC236}">
                      <a16:creationId xmlns:a16="http://schemas.microsoft.com/office/drawing/2014/main" id="{44604FAE-D8B2-D1F4-58AE-9820F45ADDE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29556" y="4820802"/>
                  <a:ext cx="1060680" cy="9035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83" name="Oval 1082">
                  <a:extLst>
                    <a:ext uri="{FF2B5EF4-FFF2-40B4-BE49-F238E27FC236}">
                      <a16:creationId xmlns:a16="http://schemas.microsoft.com/office/drawing/2014/main" id="{3877CB6D-E0CA-3556-CB0C-8BF440571E12}"/>
                    </a:ext>
                  </a:extLst>
                </p:cNvPr>
                <p:cNvSpPr/>
                <p:nvPr/>
              </p:nvSpPr>
              <p:spPr>
                <a:xfrm>
                  <a:off x="651433" y="4870251"/>
                  <a:ext cx="231611" cy="182405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4" name="Oval 1083">
                  <a:extLst>
                    <a:ext uri="{FF2B5EF4-FFF2-40B4-BE49-F238E27FC236}">
                      <a16:creationId xmlns:a16="http://schemas.microsoft.com/office/drawing/2014/main" id="{BA78DD96-EB0B-6102-9C92-BB90D4A51209}"/>
                    </a:ext>
                  </a:extLst>
                </p:cNvPr>
                <p:cNvSpPr/>
                <p:nvPr/>
              </p:nvSpPr>
              <p:spPr>
                <a:xfrm>
                  <a:off x="1019076" y="4879320"/>
                  <a:ext cx="231611" cy="182405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093" name="Group 1092">
              <a:extLst>
                <a:ext uri="{FF2B5EF4-FFF2-40B4-BE49-F238E27FC236}">
                  <a16:creationId xmlns:a16="http://schemas.microsoft.com/office/drawing/2014/main" id="{0B4C6497-8A87-1937-3EC2-0D236B1E76BC}"/>
                </a:ext>
              </a:extLst>
            </p:cNvPr>
            <p:cNvGrpSpPr/>
            <p:nvPr/>
          </p:nvGrpSpPr>
          <p:grpSpPr>
            <a:xfrm>
              <a:off x="513772" y="1228389"/>
              <a:ext cx="2048314" cy="2233043"/>
              <a:chOff x="513772" y="1228389"/>
              <a:chExt cx="2048314" cy="2233043"/>
            </a:xfrm>
          </p:grpSpPr>
          <p:grpSp>
            <p:nvGrpSpPr>
              <p:cNvPr id="1063" name="Group 1062">
                <a:extLst>
                  <a:ext uri="{FF2B5EF4-FFF2-40B4-BE49-F238E27FC236}">
                    <a16:creationId xmlns:a16="http://schemas.microsoft.com/office/drawing/2014/main" id="{ECDB0261-353F-AD07-5DBE-E3A8563C3C3A}"/>
                  </a:ext>
                </a:extLst>
              </p:cNvPr>
              <p:cNvGrpSpPr/>
              <p:nvPr/>
            </p:nvGrpSpPr>
            <p:grpSpPr>
              <a:xfrm>
                <a:off x="513772" y="1228389"/>
                <a:ext cx="2048314" cy="2233043"/>
                <a:chOff x="427081" y="1197403"/>
                <a:chExt cx="2048314" cy="2233043"/>
              </a:xfrm>
            </p:grpSpPr>
            <p:pic>
              <p:nvPicPr>
                <p:cNvPr id="20" name="Graphic 19" descr="Customer review with solid fill">
                  <a:extLst>
                    <a:ext uri="{FF2B5EF4-FFF2-40B4-BE49-F238E27FC236}">
                      <a16:creationId xmlns:a16="http://schemas.microsoft.com/office/drawing/2014/main" id="{FBCACA2C-59FF-B30E-ACE4-968F17AC1F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3369" y="1405081"/>
                  <a:ext cx="1108488" cy="1076616"/>
                </a:xfrm>
                <a:prstGeom prst="rect">
                  <a:avLst/>
                </a:prstGeom>
              </p:spPr>
            </p:pic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9165FAD5-328A-5ECF-9B02-CE65D99D0D6F}"/>
                    </a:ext>
                  </a:extLst>
                </p:cNvPr>
                <p:cNvSpPr/>
                <p:nvPr/>
              </p:nvSpPr>
              <p:spPr>
                <a:xfrm>
                  <a:off x="427081" y="1197403"/>
                  <a:ext cx="2048314" cy="2233043"/>
                </a:xfrm>
                <a:prstGeom prst="roundRect">
                  <a:avLst/>
                </a:prstGeom>
                <a:noFill/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092" name="Graphic 1091" descr="Clipboard with solid fill">
                <a:extLst>
                  <a:ext uri="{FF2B5EF4-FFF2-40B4-BE49-F238E27FC236}">
                    <a16:creationId xmlns:a16="http://schemas.microsoft.com/office/drawing/2014/main" id="{8FE84B08-808F-7DD3-B66C-9844C0A2C7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5"/>
                  </a:ext>
                </a:extLst>
              </a:blip>
              <a:stretch>
                <a:fillRect/>
              </a:stretch>
            </p:blipFill>
            <p:spPr>
              <a:xfrm>
                <a:off x="1515318" y="2271311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1094" name="TextBox 1093">
              <a:extLst>
                <a:ext uri="{FF2B5EF4-FFF2-40B4-BE49-F238E27FC236}">
                  <a16:creationId xmlns:a16="http://schemas.microsoft.com/office/drawing/2014/main" id="{BB5D5A3B-3E8D-F04B-3C38-4E72118E0BF7}"/>
                </a:ext>
              </a:extLst>
            </p:cNvPr>
            <p:cNvSpPr txBox="1"/>
            <p:nvPr/>
          </p:nvSpPr>
          <p:spPr>
            <a:xfrm>
              <a:off x="690060" y="3185711"/>
              <a:ext cx="158951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8676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Asked people</a:t>
              </a:r>
            </a:p>
          </p:txBody>
        </p:sp>
        <p:sp>
          <p:nvSpPr>
            <p:cNvPr id="1095" name="TextBox 1094">
              <a:extLst>
                <a:ext uri="{FF2B5EF4-FFF2-40B4-BE49-F238E27FC236}">
                  <a16:creationId xmlns:a16="http://schemas.microsoft.com/office/drawing/2014/main" id="{3A2038F3-74D7-241C-FDE0-F6F04FD26B2A}"/>
                </a:ext>
              </a:extLst>
            </p:cNvPr>
            <p:cNvSpPr txBox="1"/>
            <p:nvPr/>
          </p:nvSpPr>
          <p:spPr>
            <a:xfrm>
              <a:off x="3001581" y="3213376"/>
              <a:ext cx="158951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8676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Training</a:t>
              </a:r>
            </a:p>
          </p:txBody>
        </p:sp>
        <p:sp>
          <p:nvSpPr>
            <p:cNvPr id="1096" name="TextBox 1095">
              <a:extLst>
                <a:ext uri="{FF2B5EF4-FFF2-40B4-BE49-F238E27FC236}">
                  <a16:creationId xmlns:a16="http://schemas.microsoft.com/office/drawing/2014/main" id="{724B0632-A3CF-652F-8BE0-A433DC671D51}"/>
                </a:ext>
              </a:extLst>
            </p:cNvPr>
            <p:cNvSpPr txBox="1"/>
            <p:nvPr/>
          </p:nvSpPr>
          <p:spPr>
            <a:xfrm>
              <a:off x="5298199" y="3185711"/>
              <a:ext cx="162823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8676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Knowledge share</a:t>
              </a:r>
            </a:p>
          </p:txBody>
        </p:sp>
        <p:sp>
          <p:nvSpPr>
            <p:cNvPr id="1097" name="TextBox 1096">
              <a:extLst>
                <a:ext uri="{FF2B5EF4-FFF2-40B4-BE49-F238E27FC236}">
                  <a16:creationId xmlns:a16="http://schemas.microsoft.com/office/drawing/2014/main" id="{9C1684B3-77BA-505F-DE79-F898DA2C1B6A}"/>
                </a:ext>
              </a:extLst>
            </p:cNvPr>
            <p:cNvSpPr txBox="1"/>
            <p:nvPr/>
          </p:nvSpPr>
          <p:spPr>
            <a:xfrm>
              <a:off x="7631112" y="3184433"/>
              <a:ext cx="158951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8676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Process/ policies</a:t>
              </a:r>
            </a:p>
          </p:txBody>
        </p:sp>
        <p:sp>
          <p:nvSpPr>
            <p:cNvPr id="1098" name="TextBox 1097">
              <a:extLst>
                <a:ext uri="{FF2B5EF4-FFF2-40B4-BE49-F238E27FC236}">
                  <a16:creationId xmlns:a16="http://schemas.microsoft.com/office/drawing/2014/main" id="{3C33C605-A90B-6C07-4267-7AB38490486B}"/>
                </a:ext>
              </a:extLst>
            </p:cNvPr>
            <p:cNvSpPr txBox="1"/>
            <p:nvPr/>
          </p:nvSpPr>
          <p:spPr>
            <a:xfrm>
              <a:off x="9763062" y="3155553"/>
              <a:ext cx="190605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8676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Wellbeing</a:t>
              </a:r>
            </a:p>
          </p:txBody>
        </p:sp>
        <p:sp>
          <p:nvSpPr>
            <p:cNvPr id="1099" name="TextBox 1098">
              <a:extLst>
                <a:ext uri="{FF2B5EF4-FFF2-40B4-BE49-F238E27FC236}">
                  <a16:creationId xmlns:a16="http://schemas.microsoft.com/office/drawing/2014/main" id="{5944785E-6CCF-AB92-598A-82152EFCE27C}"/>
                </a:ext>
              </a:extLst>
            </p:cNvPr>
            <p:cNvSpPr txBox="1"/>
            <p:nvPr/>
          </p:nvSpPr>
          <p:spPr>
            <a:xfrm>
              <a:off x="755550" y="5773096"/>
              <a:ext cx="158951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8676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Conversations</a:t>
              </a:r>
            </a:p>
          </p:txBody>
        </p:sp>
        <p:sp>
          <p:nvSpPr>
            <p:cNvPr id="1100" name="TextBox 1099">
              <a:extLst>
                <a:ext uri="{FF2B5EF4-FFF2-40B4-BE49-F238E27FC236}">
                  <a16:creationId xmlns:a16="http://schemas.microsoft.com/office/drawing/2014/main" id="{03627C29-F8CA-6E48-08F2-D678F6B232B5}"/>
                </a:ext>
              </a:extLst>
            </p:cNvPr>
            <p:cNvSpPr txBox="1"/>
            <p:nvPr/>
          </p:nvSpPr>
          <p:spPr>
            <a:xfrm>
              <a:off x="3020685" y="5796257"/>
              <a:ext cx="158951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8676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Media Club</a:t>
              </a:r>
            </a:p>
          </p:txBody>
        </p:sp>
        <p:sp>
          <p:nvSpPr>
            <p:cNvPr id="1101" name="TextBox 1100">
              <a:extLst>
                <a:ext uri="{FF2B5EF4-FFF2-40B4-BE49-F238E27FC236}">
                  <a16:creationId xmlns:a16="http://schemas.microsoft.com/office/drawing/2014/main" id="{51BD8705-9988-3AC0-B95E-3BB1C2AE40EC}"/>
                </a:ext>
              </a:extLst>
            </p:cNvPr>
            <p:cNvSpPr txBox="1"/>
            <p:nvPr/>
          </p:nvSpPr>
          <p:spPr>
            <a:xfrm>
              <a:off x="5327274" y="5806081"/>
              <a:ext cx="158951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8676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Apparel</a:t>
              </a:r>
            </a:p>
          </p:txBody>
        </p:sp>
        <p:sp>
          <p:nvSpPr>
            <p:cNvPr id="1102" name="TextBox 1101">
              <a:extLst>
                <a:ext uri="{FF2B5EF4-FFF2-40B4-BE49-F238E27FC236}">
                  <a16:creationId xmlns:a16="http://schemas.microsoft.com/office/drawing/2014/main" id="{ACACD25C-B505-678C-D215-5D3D857B6D7F}"/>
                </a:ext>
              </a:extLst>
            </p:cNvPr>
            <p:cNvSpPr txBox="1"/>
            <p:nvPr/>
          </p:nvSpPr>
          <p:spPr>
            <a:xfrm>
              <a:off x="7415931" y="5835293"/>
              <a:ext cx="2041266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58676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Supplies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2716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5D41CA-F7C1-4E1A-9A93-1C9C3B29D1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54267" y="1582795"/>
            <a:ext cx="3612137" cy="934056"/>
          </a:xfrm>
        </p:spPr>
        <p:txBody>
          <a:bodyPr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GB" sz="2400" dirty="0"/>
              <a:t>Make information accessible</a:t>
            </a:r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742700-3DFC-4EFA-9B33-D640F4664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539496"/>
            <a:ext cx="11356335" cy="652293"/>
          </a:xfrm>
        </p:spPr>
        <p:txBody>
          <a:bodyPr/>
          <a:lstStyle/>
          <a:p>
            <a:r>
              <a:rPr lang="en-GB" dirty="0"/>
              <a:t>Our key learnings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ECA50-7E68-45C4-9CFE-8BD005362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6EDAEA-14EA-4673-B5B9-9B46C756163E}" type="slidenum"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srgbClr val="58676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58676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B03B3157-5DEB-1127-4B81-30F3FD967105}"/>
              </a:ext>
            </a:extLst>
          </p:cNvPr>
          <p:cNvSpPr txBox="1">
            <a:spLocks/>
          </p:cNvSpPr>
          <p:nvPr/>
        </p:nvSpPr>
        <p:spPr>
          <a:xfrm>
            <a:off x="463753" y="2914414"/>
            <a:ext cx="3612137" cy="934057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txBody>
          <a:bodyPr vert="horz" lIns="126000" tIns="7200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5900" indent="-216000" algn="l" defTabSz="914400" rtl="0" eaLnBrk="1" latinLnBrk="0" hangingPunct="1">
              <a:lnSpc>
                <a:spcPts val="1920"/>
              </a:lnSpc>
              <a:spcBef>
                <a:spcPts val="800"/>
              </a:spcBef>
              <a:spcAft>
                <a:spcPts val="0"/>
              </a:spcAft>
              <a:buSzPct val="95000"/>
              <a:buFont typeface="Symbol" panose="05050102010706020507" pitchFamily="18" charset="2"/>
              <a:buChar char="·"/>
              <a:tabLst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SzPct val="95000"/>
              <a:buFont typeface="Symbol" panose="05050102010706020507" pitchFamily="18" charset="2"/>
              <a:buChar char="-"/>
              <a:tabLst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spcAft>
                <a:spcPts val="0"/>
              </a:spcAft>
              <a:buSzPct val="95000"/>
              <a:buFont typeface="Symbol" panose="05050102010706020507" pitchFamily="18" charset="2"/>
              <a:buNone/>
              <a:tabLst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spcAft>
                <a:spcPts val="0"/>
              </a:spcAft>
              <a:buSzPct val="95000"/>
              <a:buFont typeface="Symbol" panose="05050102010706020507" pitchFamily="18" charset="2"/>
              <a:buNone/>
              <a:tabLst/>
              <a:defRPr sz="1800" b="1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D004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Focus on the needs of the audience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D004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C9F9C1CA-EA42-BD00-A5F6-DF78ABA20FF1}"/>
              </a:ext>
            </a:extLst>
          </p:cNvPr>
          <p:cNvSpPr txBox="1">
            <a:spLocks/>
          </p:cNvSpPr>
          <p:nvPr/>
        </p:nvSpPr>
        <p:spPr>
          <a:xfrm>
            <a:off x="8271204" y="4223135"/>
            <a:ext cx="3612137" cy="934057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txBody>
          <a:bodyPr vert="horz" lIns="126000" tIns="7200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5900" indent="-216000" algn="l" defTabSz="914400" rtl="0" eaLnBrk="1" latinLnBrk="0" hangingPunct="1">
              <a:lnSpc>
                <a:spcPts val="1920"/>
              </a:lnSpc>
              <a:spcBef>
                <a:spcPts val="800"/>
              </a:spcBef>
              <a:spcAft>
                <a:spcPts val="0"/>
              </a:spcAft>
              <a:buSzPct val="95000"/>
              <a:buFont typeface="Symbol" panose="05050102010706020507" pitchFamily="18" charset="2"/>
              <a:buChar char="·"/>
              <a:tabLst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SzPct val="95000"/>
              <a:buFont typeface="Symbol" panose="05050102010706020507" pitchFamily="18" charset="2"/>
              <a:buChar char="-"/>
              <a:tabLst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spcAft>
                <a:spcPts val="0"/>
              </a:spcAft>
              <a:buSzPct val="95000"/>
              <a:buFont typeface="Symbol" panose="05050102010706020507" pitchFamily="18" charset="2"/>
              <a:buNone/>
              <a:tabLst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spcAft>
                <a:spcPts val="0"/>
              </a:spcAft>
              <a:buSzPct val="95000"/>
              <a:buFont typeface="Symbol" panose="05050102010706020507" pitchFamily="18" charset="2"/>
              <a:buNone/>
              <a:tabLst/>
              <a:defRPr sz="1800" b="1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D004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D004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Senior sponsorship is key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D004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9BAA7B0F-6205-816F-BB39-4903C7EF4047}"/>
              </a:ext>
            </a:extLst>
          </p:cNvPr>
          <p:cNvSpPr txBox="1">
            <a:spLocks/>
          </p:cNvSpPr>
          <p:nvPr/>
        </p:nvSpPr>
        <p:spPr>
          <a:xfrm>
            <a:off x="8194198" y="1582795"/>
            <a:ext cx="3612137" cy="934056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txBody>
          <a:bodyPr vert="horz" lIns="126000" tIns="7200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5900" indent="-216000" algn="l" defTabSz="914400" rtl="0" eaLnBrk="1" latinLnBrk="0" hangingPunct="1">
              <a:lnSpc>
                <a:spcPts val="1920"/>
              </a:lnSpc>
              <a:spcBef>
                <a:spcPts val="800"/>
              </a:spcBef>
              <a:spcAft>
                <a:spcPts val="0"/>
              </a:spcAft>
              <a:buSzPct val="95000"/>
              <a:buFont typeface="Symbol" panose="05050102010706020507" pitchFamily="18" charset="2"/>
              <a:buChar char="·"/>
              <a:tabLst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SzPct val="95000"/>
              <a:buFont typeface="Symbol" panose="05050102010706020507" pitchFamily="18" charset="2"/>
              <a:buChar char="-"/>
              <a:tabLst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spcAft>
                <a:spcPts val="0"/>
              </a:spcAft>
              <a:buSzPct val="95000"/>
              <a:buFont typeface="Symbol" panose="05050102010706020507" pitchFamily="18" charset="2"/>
              <a:buNone/>
              <a:tabLst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spcAft>
                <a:spcPts val="0"/>
              </a:spcAft>
              <a:buSzPct val="95000"/>
              <a:buFont typeface="Symbol" panose="05050102010706020507" pitchFamily="18" charset="2"/>
              <a:buNone/>
              <a:tabLst/>
              <a:defRPr sz="1800" b="1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D004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Tell people about support multiple times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D004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B10B7D3A-7F38-D36E-475E-7974EF9671C1}"/>
              </a:ext>
            </a:extLst>
          </p:cNvPr>
          <p:cNvSpPr txBox="1">
            <a:spLocks/>
          </p:cNvSpPr>
          <p:nvPr/>
        </p:nvSpPr>
        <p:spPr>
          <a:xfrm>
            <a:off x="487313" y="1582795"/>
            <a:ext cx="3612137" cy="934056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txBody>
          <a:bodyPr vert="horz" lIns="126000" tIns="7200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5900" indent="-216000" algn="l" defTabSz="914400" rtl="0" eaLnBrk="1" latinLnBrk="0" hangingPunct="1">
              <a:lnSpc>
                <a:spcPts val="1920"/>
              </a:lnSpc>
              <a:spcBef>
                <a:spcPts val="800"/>
              </a:spcBef>
              <a:spcAft>
                <a:spcPts val="0"/>
              </a:spcAft>
              <a:buSzPct val="95000"/>
              <a:buFont typeface="Symbol" panose="05050102010706020507" pitchFamily="18" charset="2"/>
              <a:buChar char="·"/>
              <a:tabLst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SzPct val="95000"/>
              <a:buFont typeface="Symbol" panose="05050102010706020507" pitchFamily="18" charset="2"/>
              <a:buChar char="-"/>
              <a:tabLst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spcAft>
                <a:spcPts val="0"/>
              </a:spcAft>
              <a:buSzPct val="95000"/>
              <a:buFont typeface="Symbol" panose="05050102010706020507" pitchFamily="18" charset="2"/>
              <a:buNone/>
              <a:tabLst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spcAft>
                <a:spcPts val="0"/>
              </a:spcAft>
              <a:buSzPct val="95000"/>
              <a:buFont typeface="Symbol" panose="05050102010706020507" pitchFamily="18" charset="2"/>
              <a:buNone/>
              <a:tabLst/>
              <a:defRPr sz="1800" b="1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D004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Ask people what will help – don’t assume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D004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9A9FB173-6A7B-9A6F-C0E6-1803E96B5C0D}"/>
              </a:ext>
            </a:extLst>
          </p:cNvPr>
          <p:cNvSpPr txBox="1">
            <a:spLocks/>
          </p:cNvSpPr>
          <p:nvPr/>
        </p:nvSpPr>
        <p:spPr>
          <a:xfrm>
            <a:off x="4354267" y="2914414"/>
            <a:ext cx="3612137" cy="934057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txBody>
          <a:bodyPr vert="horz" lIns="126000" tIns="7200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5900" indent="-216000" algn="l" defTabSz="914400" rtl="0" eaLnBrk="1" latinLnBrk="0" hangingPunct="1">
              <a:lnSpc>
                <a:spcPts val="1920"/>
              </a:lnSpc>
              <a:spcBef>
                <a:spcPts val="800"/>
              </a:spcBef>
              <a:spcAft>
                <a:spcPts val="0"/>
              </a:spcAft>
              <a:buSzPct val="95000"/>
              <a:buFont typeface="Symbol" panose="05050102010706020507" pitchFamily="18" charset="2"/>
              <a:buChar char="·"/>
              <a:tabLst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SzPct val="95000"/>
              <a:buFont typeface="Symbol" panose="05050102010706020507" pitchFamily="18" charset="2"/>
              <a:buChar char="-"/>
              <a:tabLst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spcAft>
                <a:spcPts val="0"/>
              </a:spcAft>
              <a:buSzPct val="95000"/>
              <a:buFont typeface="Symbol" panose="05050102010706020507" pitchFamily="18" charset="2"/>
              <a:buNone/>
              <a:tabLst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spcAft>
                <a:spcPts val="0"/>
              </a:spcAft>
              <a:buSzPct val="95000"/>
              <a:buFont typeface="Symbol" panose="05050102010706020507" pitchFamily="18" charset="2"/>
              <a:buNone/>
              <a:tabLst/>
              <a:defRPr sz="1800" b="1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D004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Create safe spaces for conversation and questions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D004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C86A4BC1-2090-5341-DFD0-FC7A29869488}"/>
              </a:ext>
            </a:extLst>
          </p:cNvPr>
          <p:cNvSpPr txBox="1">
            <a:spLocks/>
          </p:cNvSpPr>
          <p:nvPr/>
        </p:nvSpPr>
        <p:spPr>
          <a:xfrm>
            <a:off x="4354267" y="4223135"/>
            <a:ext cx="3612137" cy="934057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txBody>
          <a:bodyPr vert="horz" lIns="126000" tIns="7200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5900" indent="-216000" algn="l" defTabSz="914400" rtl="0" eaLnBrk="1" latinLnBrk="0" hangingPunct="1">
              <a:lnSpc>
                <a:spcPts val="1920"/>
              </a:lnSpc>
              <a:spcBef>
                <a:spcPts val="800"/>
              </a:spcBef>
              <a:spcAft>
                <a:spcPts val="0"/>
              </a:spcAft>
              <a:buSzPct val="95000"/>
              <a:buFont typeface="Symbol" panose="05050102010706020507" pitchFamily="18" charset="2"/>
              <a:buChar char="·"/>
              <a:tabLst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SzPct val="95000"/>
              <a:buFont typeface="Symbol" panose="05050102010706020507" pitchFamily="18" charset="2"/>
              <a:buChar char="-"/>
              <a:tabLst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spcAft>
                <a:spcPts val="0"/>
              </a:spcAft>
              <a:buSzPct val="95000"/>
              <a:buFont typeface="Symbol" panose="05050102010706020507" pitchFamily="18" charset="2"/>
              <a:buNone/>
              <a:tabLst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spcAft>
                <a:spcPts val="0"/>
              </a:spcAft>
              <a:buSzPct val="95000"/>
              <a:buFont typeface="Symbol" panose="05050102010706020507" pitchFamily="18" charset="2"/>
              <a:buNone/>
              <a:tabLst/>
              <a:defRPr sz="1800" b="1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D004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D004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 role models willing to share their stories 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D004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E922FA11-6278-EDC9-C89A-C4FCA704771D}"/>
              </a:ext>
            </a:extLst>
          </p:cNvPr>
          <p:cNvSpPr txBox="1">
            <a:spLocks/>
          </p:cNvSpPr>
          <p:nvPr/>
        </p:nvSpPr>
        <p:spPr>
          <a:xfrm>
            <a:off x="8244781" y="2914414"/>
            <a:ext cx="3612137" cy="934057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txBody>
          <a:bodyPr vert="horz" lIns="126000" tIns="7200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5900" indent="-216000" algn="l" defTabSz="914400" rtl="0" eaLnBrk="1" latinLnBrk="0" hangingPunct="1">
              <a:lnSpc>
                <a:spcPts val="1920"/>
              </a:lnSpc>
              <a:spcBef>
                <a:spcPts val="800"/>
              </a:spcBef>
              <a:spcAft>
                <a:spcPts val="0"/>
              </a:spcAft>
              <a:buSzPct val="95000"/>
              <a:buFont typeface="Symbol" panose="05050102010706020507" pitchFamily="18" charset="2"/>
              <a:buChar char="·"/>
              <a:tabLst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SzPct val="95000"/>
              <a:buFont typeface="Symbol" panose="05050102010706020507" pitchFamily="18" charset="2"/>
              <a:buChar char="-"/>
              <a:tabLst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spcAft>
                <a:spcPts val="0"/>
              </a:spcAft>
              <a:buSzPct val="95000"/>
              <a:buFont typeface="Symbol" panose="05050102010706020507" pitchFamily="18" charset="2"/>
              <a:buNone/>
              <a:tabLst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spcAft>
                <a:spcPts val="0"/>
              </a:spcAft>
              <a:buSzPct val="95000"/>
              <a:buFont typeface="Symbol" panose="05050102010706020507" pitchFamily="18" charset="2"/>
              <a:buNone/>
              <a:tabLst/>
              <a:defRPr sz="1800" b="1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D004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D004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Engage all colleagues – not just line managers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D004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F373E6C4-C8A5-93FD-F58E-4C81C84BB28C}"/>
              </a:ext>
            </a:extLst>
          </p:cNvPr>
          <p:cNvSpPr txBox="1">
            <a:spLocks/>
          </p:cNvSpPr>
          <p:nvPr/>
        </p:nvSpPr>
        <p:spPr>
          <a:xfrm>
            <a:off x="437330" y="4223135"/>
            <a:ext cx="3612137" cy="934057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txBody>
          <a:bodyPr vert="horz" lIns="126000" tIns="7200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5900" indent="-216000" algn="l" defTabSz="914400" rtl="0" eaLnBrk="1" latinLnBrk="0" hangingPunct="1">
              <a:lnSpc>
                <a:spcPts val="1920"/>
              </a:lnSpc>
              <a:spcBef>
                <a:spcPts val="800"/>
              </a:spcBef>
              <a:spcAft>
                <a:spcPts val="0"/>
              </a:spcAft>
              <a:buSzPct val="95000"/>
              <a:buFont typeface="Symbol" panose="05050102010706020507" pitchFamily="18" charset="2"/>
              <a:buChar char="·"/>
              <a:tabLst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SzPct val="95000"/>
              <a:buFont typeface="Symbol" panose="05050102010706020507" pitchFamily="18" charset="2"/>
              <a:buChar char="-"/>
              <a:tabLst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spcAft>
                <a:spcPts val="0"/>
              </a:spcAft>
              <a:buSzPct val="95000"/>
              <a:buFont typeface="Symbol" panose="05050102010706020507" pitchFamily="18" charset="2"/>
              <a:buNone/>
              <a:tabLst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spcAft>
                <a:spcPts val="0"/>
              </a:spcAft>
              <a:buSzPct val="95000"/>
              <a:buFont typeface="Symbol" panose="05050102010706020507" pitchFamily="18" charset="2"/>
              <a:buNone/>
              <a:tabLst/>
              <a:defRPr sz="1800" b="1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D004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D004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Align with the business context and culture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D004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901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57657E-48AB-5709-289E-6B39C5E165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08217" y="1816925"/>
            <a:ext cx="4548642" cy="2303812"/>
          </a:xfrm>
        </p:spPr>
        <p:txBody>
          <a:bodyPr>
            <a:normAutofit/>
          </a:bodyPr>
          <a:lstStyle/>
          <a:p>
            <a:r>
              <a:rPr lang="en-GB" sz="4000" b="1" dirty="0"/>
              <a:t>Questions</a:t>
            </a:r>
          </a:p>
          <a:p>
            <a:r>
              <a:rPr lang="en-GB" dirty="0"/>
              <a:t>Please share any questions you have for our panellists using the Q&amp;A tab.</a:t>
            </a:r>
          </a:p>
        </p:txBody>
      </p:sp>
    </p:spTree>
    <p:extLst>
      <p:ext uri="{BB962C8B-B14F-4D97-AF65-F5344CB8AC3E}">
        <p14:creationId xmlns:p14="http://schemas.microsoft.com/office/powerpoint/2010/main" val="1334816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67" y="356925"/>
            <a:ext cx="10515600" cy="625559"/>
          </a:xfrm>
        </p:spPr>
        <p:txBody>
          <a:bodyPr/>
          <a:lstStyle/>
          <a:p>
            <a:r>
              <a:rPr lang="en-GB" dirty="0"/>
              <a:t>Wellbeing 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2134" y="3020110"/>
            <a:ext cx="6465999" cy="3440216"/>
          </a:xfrm>
        </p:spPr>
        <p:txBody>
          <a:bodyPr>
            <a:normAutofit fontScale="92500" lnSpcReduction="10000"/>
          </a:bodyPr>
          <a:lstStyle/>
          <a:p>
            <a:r>
              <a:rPr lang="en-GB" sz="2600" dirty="0"/>
              <a:t>The resource provides:</a:t>
            </a:r>
          </a:p>
          <a:p>
            <a:pPr lvl="1"/>
            <a:r>
              <a:rPr lang="en-GB" sz="2200" dirty="0"/>
              <a:t>Legal information </a:t>
            </a:r>
          </a:p>
          <a:p>
            <a:pPr lvl="1"/>
            <a:r>
              <a:rPr lang="en-GB" sz="2200" dirty="0"/>
              <a:t>Debt and financial information</a:t>
            </a:r>
          </a:p>
          <a:p>
            <a:pPr lvl="1"/>
            <a:r>
              <a:rPr lang="en-GB" sz="2200" dirty="0"/>
              <a:t>Manager consultancy and support</a:t>
            </a:r>
          </a:p>
          <a:p>
            <a:pPr lvl="1"/>
            <a:r>
              <a:rPr lang="en-GB" sz="2200" dirty="0"/>
              <a:t>Information on work and home issues</a:t>
            </a:r>
          </a:p>
          <a:p>
            <a:pPr lvl="1"/>
            <a:r>
              <a:rPr lang="en-GB" sz="2200" dirty="0"/>
              <a:t>Factsheets, advice, information and self-help tools</a:t>
            </a:r>
          </a:p>
          <a:p>
            <a:pPr lvl="1"/>
            <a:r>
              <a:rPr lang="en-GB" sz="2200" dirty="0"/>
              <a:t>Links to specialist support organisations</a:t>
            </a:r>
          </a:p>
          <a:p>
            <a:pPr lvl="1"/>
            <a:r>
              <a:rPr lang="en-GB" sz="2200" dirty="0"/>
              <a:t>A resources area with; programmes, videos, webinars, medical information and mini health checks.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00F84-ECC3-4554-8896-ABA8235716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8032" y="166120"/>
            <a:ext cx="1046921" cy="1007167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98981F-52C7-4437-BF3F-A352393137D0}"/>
              </a:ext>
            </a:extLst>
          </p:cNvPr>
          <p:cNvSpPr txBox="1">
            <a:spLocks/>
          </p:cNvSpPr>
          <p:nvPr/>
        </p:nvSpPr>
        <p:spPr>
          <a:xfrm>
            <a:off x="1072134" y="1233312"/>
            <a:ext cx="7778371" cy="1786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500" kern="1200" baseline="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1D5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We’ve partnered with 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Health Assured 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to support members mental health and wellbeing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1D5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Unlimited free 24/7 confidential telephone helpline, online portal &amp; Health e-Hub app</a:t>
            </a:r>
          </a:p>
        </p:txBody>
      </p:sp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12D20578-7859-453B-813E-3674618F4F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0563" y="2133057"/>
            <a:ext cx="3174908" cy="356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89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0C6A4-2C0D-D888-69FD-50458EE3F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391" y="383757"/>
            <a:ext cx="9144000" cy="732159"/>
          </a:xfrm>
        </p:spPr>
        <p:txBody>
          <a:bodyPr/>
          <a:lstStyle/>
          <a:p>
            <a:r>
              <a:rPr lang="en-GB" dirty="0"/>
              <a:t>Today’s speakers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60F1F-E605-41A8-0A27-E2358490C5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391" y="1574896"/>
            <a:ext cx="6086998" cy="41671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b="1" dirty="0"/>
              <a:t>Rachel Suff</a:t>
            </a:r>
          </a:p>
          <a:p>
            <a:pPr marL="0" indent="0">
              <a:buNone/>
            </a:pPr>
            <a:r>
              <a:rPr lang="en-GB" sz="2000" dirty="0"/>
              <a:t>Senior Policy Adviser, CIPD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800" b="1" dirty="0"/>
              <a:t>Helen Tomlinson</a:t>
            </a:r>
          </a:p>
          <a:p>
            <a:pPr marL="0" indent="0">
              <a:buNone/>
            </a:pPr>
            <a:r>
              <a:rPr lang="en-GB" sz="2000" dirty="0"/>
              <a:t>Head of Talent (UK and Ireland), The Adecco Group</a:t>
            </a:r>
          </a:p>
          <a:p>
            <a:pPr marL="0" indent="0">
              <a:buNone/>
            </a:pPr>
            <a:r>
              <a:rPr lang="en-GB" sz="2000" dirty="0"/>
              <a:t>UK Government Menopause Employment Champion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800" b="1" dirty="0"/>
              <a:t>Angie Voidloss</a:t>
            </a:r>
          </a:p>
          <a:p>
            <a:pPr marL="0" indent="0">
              <a:buNone/>
            </a:pPr>
            <a:r>
              <a:rPr lang="en-GB" sz="2000" dirty="0"/>
              <a:t>Diversity and Inclusion Manager, </a:t>
            </a:r>
          </a:p>
          <a:p>
            <a:pPr marL="0" indent="0">
              <a:buNone/>
            </a:pPr>
            <a:r>
              <a:rPr lang="en-GB" sz="2000" dirty="0"/>
              <a:t>Associated British Foods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4846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02CC5-CC21-4CDD-9DFB-ECED4875CE03}"/>
              </a:ext>
            </a:extLst>
          </p:cNvPr>
          <p:cNvSpPr txBox="1">
            <a:spLocks/>
          </p:cNvSpPr>
          <p:nvPr/>
        </p:nvSpPr>
        <p:spPr>
          <a:xfrm>
            <a:off x="1193966" y="886754"/>
            <a:ext cx="7886700" cy="923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50" b="1" i="0" u="none" strike="noStrike" kern="1200" cap="none" spc="0" normalizeH="0" baseline="0" noProof="0" dirty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  <a:t>#StrongerWithCIPD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61FD64-F489-4DFB-9F9D-E8D70511BDF9}"/>
              </a:ext>
            </a:extLst>
          </p:cNvPr>
          <p:cNvSpPr txBox="1">
            <a:spLocks/>
          </p:cNvSpPr>
          <p:nvPr/>
        </p:nvSpPr>
        <p:spPr>
          <a:xfrm>
            <a:off x="1692019" y="5229276"/>
            <a:ext cx="9162027" cy="9234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75" b="1" i="0" u="none" strike="noStrike" kern="1200" cap="none" spc="0" normalizeH="0" baseline="0" noProof="0" dirty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 Nova"/>
                <a:ea typeface="+mj-ea"/>
                <a:cs typeface="+mj-cs"/>
              </a:rPr>
              <a:t>cipd.org/uk/membership/member-benefits/</a:t>
            </a:r>
            <a:endParaRPr kumimoji="0" lang="en-GB" sz="3375" b="1" i="0" u="none" strike="noStrike" kern="1200" cap="none" spc="0" normalizeH="0" baseline="0" noProof="0" dirty="0">
              <a:ln>
                <a:noFill/>
              </a:ln>
              <a:solidFill>
                <a:srgbClr val="520D5D"/>
              </a:solidFill>
              <a:effectLst/>
              <a:uLnTx/>
              <a:uFillTx/>
              <a:latin typeface="Arial Nova" panose="020B0504020202020204" pitchFamily="34" charset="0"/>
              <a:ea typeface="+mj-ea"/>
              <a:cs typeface="+mj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51775E-7C0B-4889-9EF4-E919A3AD2174}"/>
              </a:ext>
            </a:extLst>
          </p:cNvPr>
          <p:cNvGrpSpPr/>
          <p:nvPr/>
        </p:nvGrpSpPr>
        <p:grpSpPr>
          <a:xfrm>
            <a:off x="2375452" y="2918987"/>
            <a:ext cx="1377938" cy="511215"/>
            <a:chOff x="615965" y="1267406"/>
            <a:chExt cx="1837250" cy="68162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FAA72E3-5D39-410D-B9AD-C5442E1DF5DD}"/>
                </a:ext>
              </a:extLst>
            </p:cNvPr>
            <p:cNvSpPr/>
            <p:nvPr/>
          </p:nvSpPr>
          <p:spPr>
            <a:xfrm>
              <a:off x="615965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688E661-E516-4BB3-AC74-3255E13102C9}"/>
                </a:ext>
              </a:extLst>
            </p:cNvPr>
            <p:cNvSpPr txBox="1"/>
            <p:nvPr/>
          </p:nvSpPr>
          <p:spPr>
            <a:xfrm>
              <a:off x="615965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Covid-19 resources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E6519A6-27EF-4D72-BCF0-A2EF74EA5FF1}"/>
              </a:ext>
            </a:extLst>
          </p:cNvPr>
          <p:cNvGrpSpPr/>
          <p:nvPr/>
        </p:nvGrpSpPr>
        <p:grpSpPr>
          <a:xfrm>
            <a:off x="3891241" y="2918987"/>
            <a:ext cx="1377938" cy="511215"/>
            <a:chOff x="2637018" y="1267406"/>
            <a:chExt cx="1837250" cy="68162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035DD5B-1B30-41A2-880E-F996591633A8}"/>
                </a:ext>
              </a:extLst>
            </p:cNvPr>
            <p:cNvSpPr/>
            <p:nvPr/>
          </p:nvSpPr>
          <p:spPr>
            <a:xfrm>
              <a:off x="2637018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C58E302-62D8-4752-8440-7E762EA05B71}"/>
                </a:ext>
              </a:extLst>
            </p:cNvPr>
            <p:cNvSpPr txBox="1"/>
            <p:nvPr/>
          </p:nvSpPr>
          <p:spPr>
            <a:xfrm>
              <a:off x="2637018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NEW Well-being helpline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6823D37-E3E5-4517-8050-D68EB36EC4FB}"/>
              </a:ext>
            </a:extLst>
          </p:cNvPr>
          <p:cNvGrpSpPr/>
          <p:nvPr/>
        </p:nvGrpSpPr>
        <p:grpSpPr>
          <a:xfrm>
            <a:off x="5407031" y="2918987"/>
            <a:ext cx="1377938" cy="511215"/>
            <a:chOff x="4658071" y="1267406"/>
            <a:chExt cx="1837250" cy="68162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2875D9C-7279-4843-9544-C5190ED55FBA}"/>
                </a:ext>
              </a:extLst>
            </p:cNvPr>
            <p:cNvSpPr/>
            <p:nvPr/>
          </p:nvSpPr>
          <p:spPr>
            <a:xfrm>
              <a:off x="4658071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73042F-9A8C-4624-9484-53006D2A101D}"/>
                </a:ext>
              </a:extLst>
            </p:cNvPr>
            <p:cNvSpPr txBox="1"/>
            <p:nvPr/>
          </p:nvSpPr>
          <p:spPr>
            <a:xfrm>
              <a:off x="4658071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Employment Law helpline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C47AA5E-BD2D-4EF2-BE3C-680EBEA50481}"/>
              </a:ext>
            </a:extLst>
          </p:cNvPr>
          <p:cNvGrpSpPr/>
          <p:nvPr/>
        </p:nvGrpSpPr>
        <p:grpSpPr>
          <a:xfrm>
            <a:off x="6922821" y="2918987"/>
            <a:ext cx="1377938" cy="511215"/>
            <a:chOff x="6679124" y="1267406"/>
            <a:chExt cx="1837250" cy="6816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3F6C838-0D35-4774-AAB0-7321BB13451E}"/>
                </a:ext>
              </a:extLst>
            </p:cNvPr>
            <p:cNvSpPr/>
            <p:nvPr/>
          </p:nvSpPr>
          <p:spPr>
            <a:xfrm>
              <a:off x="6679124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044B888-F473-4EE2-9D64-591B0BFC8F7F}"/>
                </a:ext>
              </a:extLst>
            </p:cNvPr>
            <p:cNvSpPr txBox="1"/>
            <p:nvPr/>
          </p:nvSpPr>
          <p:spPr>
            <a:xfrm>
              <a:off x="6679124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Communities and branches</a:t>
              </a:r>
              <a:endParaRPr kumimoji="0" lang="en-GB" sz="1350" b="1" i="1" u="none" strike="noStrike" kern="1200" cap="none" spc="0" normalizeH="0" baseline="0" noProof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8B80C7-2AB8-42C9-8940-34932770E06D}"/>
              </a:ext>
            </a:extLst>
          </p:cNvPr>
          <p:cNvGrpSpPr/>
          <p:nvPr/>
        </p:nvGrpSpPr>
        <p:grpSpPr>
          <a:xfrm>
            <a:off x="8438611" y="2918987"/>
            <a:ext cx="1377938" cy="511215"/>
            <a:chOff x="8700177" y="1267406"/>
            <a:chExt cx="1837250" cy="68162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EEEB98-EFB1-4556-9CC4-1045D3E7B75A}"/>
                </a:ext>
              </a:extLst>
            </p:cNvPr>
            <p:cNvSpPr/>
            <p:nvPr/>
          </p:nvSpPr>
          <p:spPr>
            <a:xfrm>
              <a:off x="8700177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2CBC3E-6318-4A84-9C72-3DD2D5F5BE0B}"/>
                </a:ext>
              </a:extLst>
            </p:cNvPr>
            <p:cNvSpPr txBox="1"/>
            <p:nvPr/>
          </p:nvSpPr>
          <p:spPr>
            <a:xfrm>
              <a:off x="8700177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1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People Management</a:t>
              </a:r>
              <a:endParaRPr kumimoji="0" lang="en-GB" sz="1350" b="1" i="0" u="none" strike="noStrike" kern="1200" cap="none" spc="0" normalizeH="0" baseline="0" noProof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53F2872-2542-4760-A458-9488CCE88060}"/>
              </a:ext>
            </a:extLst>
          </p:cNvPr>
          <p:cNvGrpSpPr/>
          <p:nvPr/>
        </p:nvGrpSpPr>
        <p:grpSpPr>
          <a:xfrm>
            <a:off x="2375452" y="4517395"/>
            <a:ext cx="1377938" cy="511215"/>
            <a:chOff x="615965" y="3398617"/>
            <a:chExt cx="1837250" cy="68162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3BBA4FD-16AA-45B0-AD53-4BE5016F0BD7}"/>
                </a:ext>
              </a:extLst>
            </p:cNvPr>
            <p:cNvSpPr/>
            <p:nvPr/>
          </p:nvSpPr>
          <p:spPr>
            <a:xfrm>
              <a:off x="615965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B70C30-127A-4927-894F-B28CF27123BD}"/>
                </a:ext>
              </a:extLst>
            </p:cNvPr>
            <p:cNvSpPr txBox="1"/>
            <p:nvPr/>
          </p:nvSpPr>
          <p:spPr>
            <a:xfrm>
              <a:off x="615965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Knowledge and content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A6FD11-C42E-489E-892D-8DB5EBF7537C}"/>
              </a:ext>
            </a:extLst>
          </p:cNvPr>
          <p:cNvGrpSpPr/>
          <p:nvPr/>
        </p:nvGrpSpPr>
        <p:grpSpPr>
          <a:xfrm>
            <a:off x="3891241" y="4517395"/>
            <a:ext cx="1377938" cy="511215"/>
            <a:chOff x="2637018" y="3398617"/>
            <a:chExt cx="1837250" cy="6816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744AE7F-C6A6-43DC-8617-61579F2487F8}"/>
                </a:ext>
              </a:extLst>
            </p:cNvPr>
            <p:cNvSpPr/>
            <p:nvPr/>
          </p:nvSpPr>
          <p:spPr>
            <a:xfrm>
              <a:off x="2637018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76DE6F-1C9C-426B-9528-AF9D2FFD485C}"/>
                </a:ext>
              </a:extLst>
            </p:cNvPr>
            <p:cNvSpPr txBox="1"/>
            <p:nvPr/>
          </p:nvSpPr>
          <p:spPr>
            <a:xfrm>
              <a:off x="2637018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Free learning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8D4B8F-B46E-4DDB-A343-4BE27D46393D}"/>
              </a:ext>
            </a:extLst>
          </p:cNvPr>
          <p:cNvGrpSpPr/>
          <p:nvPr/>
        </p:nvGrpSpPr>
        <p:grpSpPr>
          <a:xfrm>
            <a:off x="5407031" y="4517395"/>
            <a:ext cx="1377938" cy="511215"/>
            <a:chOff x="4658071" y="3398617"/>
            <a:chExt cx="1837250" cy="68162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77E201E-BC4F-4BEA-8817-CB9A3C25B622}"/>
                </a:ext>
              </a:extLst>
            </p:cNvPr>
            <p:cNvSpPr/>
            <p:nvPr/>
          </p:nvSpPr>
          <p:spPr>
            <a:xfrm>
              <a:off x="4658071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FDA004-E690-4614-BB29-382E73BFA0FC}"/>
                </a:ext>
              </a:extLst>
            </p:cNvPr>
            <p:cNvSpPr txBox="1"/>
            <p:nvPr/>
          </p:nvSpPr>
          <p:spPr>
            <a:xfrm>
              <a:off x="4658071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Careers support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81F58C-4621-43AB-938D-AD494A2D5776}"/>
              </a:ext>
            </a:extLst>
          </p:cNvPr>
          <p:cNvGrpSpPr/>
          <p:nvPr/>
        </p:nvGrpSpPr>
        <p:grpSpPr>
          <a:xfrm>
            <a:off x="6922821" y="4517395"/>
            <a:ext cx="1377938" cy="511215"/>
            <a:chOff x="6679124" y="3398617"/>
            <a:chExt cx="1837250" cy="6816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230C86B-B9D2-402A-8E3D-702DFAD96D23}"/>
                </a:ext>
              </a:extLst>
            </p:cNvPr>
            <p:cNvSpPr/>
            <p:nvPr/>
          </p:nvSpPr>
          <p:spPr>
            <a:xfrm>
              <a:off x="6679124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16080C-7697-49D0-93E8-E4626950A23B}"/>
                </a:ext>
              </a:extLst>
            </p:cNvPr>
            <p:cNvSpPr txBox="1"/>
            <p:nvPr/>
          </p:nvSpPr>
          <p:spPr>
            <a:xfrm>
              <a:off x="6679124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Professional creditability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ACD282-62CE-4899-9F70-01DE46C86736}"/>
              </a:ext>
            </a:extLst>
          </p:cNvPr>
          <p:cNvGrpSpPr/>
          <p:nvPr/>
        </p:nvGrpSpPr>
        <p:grpSpPr>
          <a:xfrm>
            <a:off x="8438611" y="4517395"/>
            <a:ext cx="1377938" cy="511215"/>
            <a:chOff x="8700177" y="3398617"/>
            <a:chExt cx="1837250" cy="6816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9432A8-8238-421B-B8D8-3C7F51FE9053}"/>
                </a:ext>
              </a:extLst>
            </p:cNvPr>
            <p:cNvSpPr/>
            <p:nvPr/>
          </p:nvSpPr>
          <p:spPr>
            <a:xfrm>
              <a:off x="8700177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C57300-E5EE-46E8-8C90-569869EB8F80}"/>
                </a:ext>
              </a:extLst>
            </p:cNvPr>
            <p:cNvSpPr txBox="1"/>
            <p:nvPr/>
          </p:nvSpPr>
          <p:spPr>
            <a:xfrm>
              <a:off x="8700177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Financial support</a:t>
              </a:r>
            </a:p>
          </p:txBody>
        </p:sp>
      </p:grpSp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E00895-5E5F-4C57-A7B9-68508E83E3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921" y="3540034"/>
            <a:ext cx="999000" cy="999000"/>
          </a:xfrm>
          <a:prstGeom prst="rect">
            <a:avLst/>
          </a:prstGeom>
        </p:spPr>
      </p:pic>
      <p:pic>
        <p:nvPicPr>
          <p:cNvPr id="37" name="Picture 36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52763520-9EFC-4113-9F41-98B8C38CCE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500" y="1919986"/>
            <a:ext cx="999000" cy="999000"/>
          </a:xfrm>
          <a:prstGeom prst="rect">
            <a:avLst/>
          </a:prstGeom>
        </p:spPr>
      </p:pic>
      <p:pic>
        <p:nvPicPr>
          <p:cNvPr id="39" name="Picture 38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F28DA577-8CFC-4040-98A2-5DF3AB6948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8080" y="1940804"/>
            <a:ext cx="999000" cy="999000"/>
          </a:xfrm>
          <a:prstGeom prst="rect">
            <a:avLst/>
          </a:prstGeom>
        </p:spPr>
      </p:pic>
      <p:pic>
        <p:nvPicPr>
          <p:cNvPr id="41" name="Picture 40" descr="A picture containing ball, room, drawing&#10;&#10;Description automatically generated">
            <a:extLst>
              <a:ext uri="{FF2B5EF4-FFF2-40B4-BE49-F238E27FC236}">
                <a16:creationId xmlns:a16="http://schemas.microsoft.com/office/drawing/2014/main" id="{7BAE2E51-91D3-42F6-A1CD-B1F11B194D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290" y="1940804"/>
            <a:ext cx="999000" cy="999000"/>
          </a:xfrm>
          <a:prstGeom prst="rect">
            <a:avLst/>
          </a:prstGeom>
        </p:spPr>
      </p:pic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F1B716-6BB5-49EA-8ADE-8B9B5C3ED3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290" y="3540034"/>
            <a:ext cx="999000" cy="999000"/>
          </a:xfrm>
          <a:prstGeom prst="rect">
            <a:avLst/>
          </a:prstGeom>
        </p:spPr>
      </p:pic>
      <p:pic>
        <p:nvPicPr>
          <p:cNvPr id="45" name="Picture 44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79139B10-E643-49AA-9454-FA338F6CB2A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500" y="3518394"/>
            <a:ext cx="999000" cy="999000"/>
          </a:xfrm>
          <a:prstGeom prst="rect">
            <a:avLst/>
          </a:prstGeom>
        </p:spPr>
      </p:pic>
      <p:pic>
        <p:nvPicPr>
          <p:cNvPr id="36" name="Picture 35" descr="A picture containing monitor, sitting, screen, table&#10;&#10;Description automatically generated">
            <a:extLst>
              <a:ext uri="{FF2B5EF4-FFF2-40B4-BE49-F238E27FC236}">
                <a16:creationId xmlns:a16="http://schemas.microsoft.com/office/drawing/2014/main" id="{AF62ACB2-E73D-4968-9F91-CCEA1E9576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1032" y="1919986"/>
            <a:ext cx="1046778" cy="1046778"/>
          </a:xfrm>
          <a:prstGeom prst="rect">
            <a:avLst/>
          </a:prstGeom>
        </p:spPr>
      </p:pic>
      <p:pic>
        <p:nvPicPr>
          <p:cNvPr id="40" name="Picture 39" descr="A picture containing game&#10;&#10;Description automatically generated">
            <a:extLst>
              <a:ext uri="{FF2B5EF4-FFF2-40B4-BE49-F238E27FC236}">
                <a16:creationId xmlns:a16="http://schemas.microsoft.com/office/drawing/2014/main" id="{6DEE1DAE-675E-4A72-B11F-2DA7E96C18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8080" y="3534594"/>
            <a:ext cx="1009880" cy="1009880"/>
          </a:xfrm>
          <a:prstGeom prst="rect">
            <a:avLst/>
          </a:prstGeom>
        </p:spPr>
      </p:pic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929A07-5948-4B65-9CDE-43F8F30969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358" y="1924470"/>
            <a:ext cx="1000353" cy="1009880"/>
          </a:xfrm>
          <a:prstGeom prst="rect">
            <a:avLst/>
          </a:prstGeom>
        </p:spPr>
      </p:pic>
      <p:pic>
        <p:nvPicPr>
          <p:cNvPr id="48" name="Picture 47" descr="A close up of a sign&#10;&#10;Description automatically generated">
            <a:extLst>
              <a:ext uri="{FF2B5EF4-FFF2-40B4-BE49-F238E27FC236}">
                <a16:creationId xmlns:a16="http://schemas.microsoft.com/office/drawing/2014/main" id="{10A0DD2B-284C-4D47-A9B0-468528D910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144" y="3535722"/>
            <a:ext cx="1049126" cy="10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42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67" y="356925"/>
            <a:ext cx="10515600" cy="625559"/>
          </a:xfrm>
        </p:spPr>
        <p:txBody>
          <a:bodyPr/>
          <a:lstStyle/>
          <a:p>
            <a:r>
              <a:rPr lang="en-GB" dirty="0"/>
              <a:t>Wellbeing 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2134" y="3020110"/>
            <a:ext cx="6465999" cy="3440216"/>
          </a:xfrm>
        </p:spPr>
        <p:txBody>
          <a:bodyPr>
            <a:normAutofit fontScale="92500" lnSpcReduction="10000"/>
          </a:bodyPr>
          <a:lstStyle/>
          <a:p>
            <a:r>
              <a:rPr lang="en-GB" sz="2600" dirty="0"/>
              <a:t>The resource provides:</a:t>
            </a:r>
          </a:p>
          <a:p>
            <a:pPr lvl="1"/>
            <a:r>
              <a:rPr lang="en-GB" sz="2200" dirty="0"/>
              <a:t>Legal information </a:t>
            </a:r>
          </a:p>
          <a:p>
            <a:pPr lvl="1"/>
            <a:r>
              <a:rPr lang="en-GB" sz="2200" dirty="0"/>
              <a:t>Debt and financial information</a:t>
            </a:r>
          </a:p>
          <a:p>
            <a:pPr lvl="1"/>
            <a:r>
              <a:rPr lang="en-GB" sz="2200" dirty="0"/>
              <a:t>Manager consultancy and support</a:t>
            </a:r>
          </a:p>
          <a:p>
            <a:pPr lvl="1"/>
            <a:r>
              <a:rPr lang="en-GB" sz="2200" dirty="0"/>
              <a:t>Information on work and home issues</a:t>
            </a:r>
          </a:p>
          <a:p>
            <a:pPr lvl="1"/>
            <a:r>
              <a:rPr lang="en-GB" sz="2200" dirty="0"/>
              <a:t>Factsheets, advice, information and self-help tools</a:t>
            </a:r>
          </a:p>
          <a:p>
            <a:pPr lvl="1"/>
            <a:r>
              <a:rPr lang="en-GB" sz="2200" dirty="0"/>
              <a:t>Links to specialist support organisations</a:t>
            </a:r>
          </a:p>
          <a:p>
            <a:pPr lvl="1"/>
            <a:r>
              <a:rPr lang="en-GB" sz="2200" dirty="0"/>
              <a:t>A resources area with; programmes, videos, webinars, medical information and mini health checks.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00F84-ECC3-4554-8896-ABA8235716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8032" y="166120"/>
            <a:ext cx="1046921" cy="1007167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98981F-52C7-4437-BF3F-A352393137D0}"/>
              </a:ext>
            </a:extLst>
          </p:cNvPr>
          <p:cNvSpPr txBox="1">
            <a:spLocks/>
          </p:cNvSpPr>
          <p:nvPr/>
        </p:nvSpPr>
        <p:spPr>
          <a:xfrm>
            <a:off x="1072134" y="1233312"/>
            <a:ext cx="7778371" cy="1786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500" kern="1200" baseline="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1D5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We’ve partnered with 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Health Assured 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to support members mental health and wellbeing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1D5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Unlimited free 24/7 confidential telephone helpline, online portal &amp; Health e-Hub app</a:t>
            </a:r>
          </a:p>
        </p:txBody>
      </p:sp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12D20578-7859-453B-813E-3674618F4F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0563" y="2133057"/>
            <a:ext cx="3174908" cy="356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50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5CADEA-D58D-37F2-F87E-202E65DEB189}"/>
              </a:ext>
            </a:extLst>
          </p:cNvPr>
          <p:cNvSpPr txBox="1"/>
          <p:nvPr/>
        </p:nvSpPr>
        <p:spPr>
          <a:xfrm>
            <a:off x="683078" y="5117067"/>
            <a:ext cx="56306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600" b="1" dirty="0"/>
              <a:t>Rachel Suff</a:t>
            </a:r>
          </a:p>
          <a:p>
            <a:pPr marL="0" indent="0">
              <a:buNone/>
            </a:pPr>
            <a:r>
              <a:rPr lang="en-GB" sz="2000" dirty="0"/>
              <a:t>Senior Policy Adviser, CIPD</a:t>
            </a:r>
          </a:p>
        </p:txBody>
      </p:sp>
    </p:spTree>
    <p:extLst>
      <p:ext uri="{BB962C8B-B14F-4D97-AF65-F5344CB8AC3E}">
        <p14:creationId xmlns:p14="http://schemas.microsoft.com/office/powerpoint/2010/main" val="3246543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Support for menopause transition at work is on the up!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795" y="1819263"/>
            <a:ext cx="2615086" cy="3708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90" y="1694424"/>
            <a:ext cx="3848100" cy="266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1189" y="1681723"/>
            <a:ext cx="3784600" cy="2692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4719" y="4863059"/>
            <a:ext cx="39936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115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Around half (49%) of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D115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organisations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115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115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‘encourage an open and supportive climate where people can talk about menopause transition’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D115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0345" y="4863059"/>
            <a:ext cx="3392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115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46% of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D115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organisations’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115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wellbeing activity includes provision for menopause transition</a:t>
            </a:r>
          </a:p>
        </p:txBody>
      </p:sp>
    </p:spTree>
    <p:extLst>
      <p:ext uri="{BB962C8B-B14F-4D97-AF65-F5344CB8AC3E}">
        <p14:creationId xmlns:p14="http://schemas.microsoft.com/office/powerpoint/2010/main" val="3336160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5238" y="1370347"/>
            <a:ext cx="4077229" cy="2924520"/>
          </a:xfrm>
        </p:spPr>
        <p:txBody>
          <a:bodyPr>
            <a:normAutofit/>
          </a:bodyPr>
          <a:lstStyle/>
          <a:p>
            <a:r>
              <a:rPr lang="en-US" sz="2400" dirty="0"/>
              <a:t>Government and employer action means the foundations are there to create a future where every employee with menopause symptoms can receive understanding and support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402" y="1062566"/>
            <a:ext cx="3796112" cy="509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02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039" y="2155790"/>
            <a:ext cx="5515183" cy="941378"/>
          </a:xfrm>
        </p:spPr>
        <p:txBody>
          <a:bodyPr>
            <a:normAutofit/>
          </a:bodyPr>
          <a:lstStyle/>
          <a:p>
            <a:r>
              <a:rPr lang="en-US" dirty="0"/>
              <a:t>The gap in menopause provision needs to close completely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t="18571" b="185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7081901"/>
      </p:ext>
    </p:extLst>
  </p:cSld>
  <p:clrMapOvr>
    <a:masterClrMapping/>
  </p:clrMapOvr>
</p:sld>
</file>

<file path=ppt/theme/theme1.xml><?xml version="1.0" encoding="utf-8"?>
<a:theme xmlns:a="http://schemas.openxmlformats.org/drawingml/2006/main" name="CIPD WhiteDottedPattern">
  <a:themeElements>
    <a:clrScheme name="Custom 1">
      <a:dk1>
        <a:srgbClr val="520D5D"/>
      </a:dk1>
      <a:lt1>
        <a:srgbClr val="FFFFFF"/>
      </a:lt1>
      <a:dk2>
        <a:srgbClr val="58595B"/>
      </a:dk2>
      <a:lt2>
        <a:srgbClr val="E7E6E6"/>
      </a:lt2>
      <a:accent1>
        <a:srgbClr val="520D5D"/>
      </a:accent1>
      <a:accent2>
        <a:srgbClr val="A991BC"/>
      </a:accent2>
      <a:accent3>
        <a:srgbClr val="58595B"/>
      </a:accent3>
      <a:accent4>
        <a:srgbClr val="E68286"/>
      </a:accent4>
      <a:accent5>
        <a:srgbClr val="DA1D52"/>
      </a:accent5>
      <a:accent6>
        <a:srgbClr val="DBD3E5"/>
      </a:accent6>
      <a:hlink>
        <a:srgbClr val="DA1D52"/>
      </a:hlink>
      <a:folHlink>
        <a:srgbClr val="520D5D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Office Theme">
  <a:themeElements>
    <a:clrScheme name="ABF">
      <a:dk1>
        <a:srgbClr val="000000"/>
      </a:dk1>
      <a:lt1>
        <a:srgbClr val="FFFFFF"/>
      </a:lt1>
      <a:dk2>
        <a:srgbClr val="D0043C"/>
      </a:dk2>
      <a:lt2>
        <a:srgbClr val="58676D"/>
      </a:lt2>
      <a:accent1>
        <a:srgbClr val="B7BDC2"/>
      </a:accent1>
      <a:accent2>
        <a:srgbClr val="0EAC98"/>
      </a:accent2>
      <a:accent3>
        <a:srgbClr val="AF1870"/>
      </a:accent3>
      <a:accent4>
        <a:srgbClr val="0A8B32"/>
      </a:accent4>
      <a:accent5>
        <a:srgbClr val="F28A20"/>
      </a:accent5>
      <a:accent6>
        <a:srgbClr val="00A5CE"/>
      </a:accent6>
      <a:hlink>
        <a:srgbClr val="58676D"/>
      </a:hlink>
      <a:folHlink>
        <a:srgbClr val="D0043C"/>
      </a:folHlink>
    </a:clrScheme>
    <a:fontScheme name="ABF theme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BF_Presentation.potx" id="{B96091C6-9DAB-4EA3-8C72-1B29CCE0C699}" vid="{CAE8C2E5-C2C2-4AAA-A7DF-DDBBA85C183C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IPD Purpl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IPD Slat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IPD WhitePlai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nvestec 4x3 Template">
  <a:themeElements>
    <a:clrScheme name="Custom 7">
      <a:dk1>
        <a:srgbClr val="1D252D"/>
      </a:dk1>
      <a:lt1>
        <a:srgbClr val="FFFFFF"/>
      </a:lt1>
      <a:dk2>
        <a:srgbClr val="FF0000"/>
      </a:dk2>
      <a:lt2>
        <a:srgbClr val="4A4A49"/>
      </a:lt2>
      <a:accent1>
        <a:srgbClr val="929497"/>
      </a:accent1>
      <a:accent2>
        <a:srgbClr val="EDEDED"/>
      </a:accent2>
      <a:accent3>
        <a:srgbClr val="FFFFFF"/>
      </a:accent3>
      <a:accent4>
        <a:srgbClr val="929291"/>
      </a:accent4>
      <a:accent5>
        <a:srgbClr val="B6B6B5"/>
      </a:accent5>
      <a:accent6>
        <a:srgbClr val="DADADA"/>
      </a:accent6>
      <a:hlink>
        <a:srgbClr val="BDBEC0"/>
      </a:hlink>
      <a:folHlink>
        <a:srgbClr val="D5D5D5"/>
      </a:folHlink>
    </a:clrScheme>
    <a:fontScheme name="Lewis Silkin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vestec_Full template v3.pptx" id="{296B17CE-D50A-4617-960C-557784FA0F05}" vid="{572E794A-3B52-4396-9683-722D9436EFA2}"/>
    </a:ext>
  </a:extLst>
</a:theme>
</file>

<file path=ppt/theme/theme6.xml><?xml version="1.0" encoding="utf-8"?>
<a:theme xmlns:a="http://schemas.openxmlformats.org/drawingml/2006/main" name="1_CIPD Whit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CIPD Purpl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Warm template">
      <a:dk1>
        <a:srgbClr val="3D1152"/>
      </a:dk1>
      <a:lt1>
        <a:sysClr val="window" lastClr="FFFFFF"/>
      </a:lt1>
      <a:dk2>
        <a:srgbClr val="3D1152"/>
      </a:dk2>
      <a:lt2>
        <a:srgbClr val="FFFFFF"/>
      </a:lt2>
      <a:accent1>
        <a:srgbClr val="FF4E27"/>
      </a:accent1>
      <a:accent2>
        <a:srgbClr val="CFC1B4"/>
      </a:accent2>
      <a:accent3>
        <a:srgbClr val="3D1152"/>
      </a:accent3>
      <a:accent4>
        <a:srgbClr val="EAE5E0"/>
      </a:accent4>
      <a:accent5>
        <a:srgbClr val="202020"/>
      </a:accent5>
      <a:accent6>
        <a:srgbClr val="FFB701"/>
      </a:accent6>
      <a:hlink>
        <a:srgbClr val="3D1152"/>
      </a:hlink>
      <a:folHlink>
        <a:srgbClr val="3D1152"/>
      </a:folHlink>
    </a:clrScheme>
    <a:fontScheme name="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rm PPT Widescreen-template  -  Read-Only" id="{2D42EE23-A566-4B53-97BB-9BE7770C3CC5}" vid="{E65E7F20-E030-419E-81CB-9AC59A0A7C90}"/>
    </a:ext>
  </a:extLst>
</a:theme>
</file>

<file path=ppt/theme/theme9.xml><?xml version="1.0" encoding="utf-8"?>
<a:theme xmlns:a="http://schemas.openxmlformats.org/drawingml/2006/main" name="1_Office Theme">
  <a:themeElements>
    <a:clrScheme name="Warm template">
      <a:dk1>
        <a:srgbClr val="3D1152"/>
      </a:dk1>
      <a:lt1>
        <a:sysClr val="window" lastClr="FFFFFF"/>
      </a:lt1>
      <a:dk2>
        <a:srgbClr val="3D1152"/>
      </a:dk2>
      <a:lt2>
        <a:srgbClr val="FFFFFF"/>
      </a:lt2>
      <a:accent1>
        <a:srgbClr val="FF4E27"/>
      </a:accent1>
      <a:accent2>
        <a:srgbClr val="CFC1B4"/>
      </a:accent2>
      <a:accent3>
        <a:srgbClr val="3D1152"/>
      </a:accent3>
      <a:accent4>
        <a:srgbClr val="EAE5E0"/>
      </a:accent4>
      <a:accent5>
        <a:srgbClr val="202020"/>
      </a:accent5>
      <a:accent6>
        <a:srgbClr val="FFB701"/>
      </a:accent6>
      <a:hlink>
        <a:srgbClr val="3D1152"/>
      </a:hlink>
      <a:folHlink>
        <a:srgbClr val="3D1152"/>
      </a:folHlink>
    </a:clrScheme>
    <a:fontScheme name="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rm PPT Widescreen-template" id="{8125955F-F564-4118-A278-87C7077743E6}" vid="{C7FC5F3E-D3EB-431F-8E33-2095354C25E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5348032404144EB291CD6E1781DE7F" ma:contentTypeVersion="19" ma:contentTypeDescription="Create a new document." ma:contentTypeScope="" ma:versionID="80555006653425f3a25eda76683d79aa">
  <xsd:schema xmlns:xsd="http://www.w3.org/2001/XMLSchema" xmlns:xs="http://www.w3.org/2001/XMLSchema" xmlns:p="http://schemas.microsoft.com/office/2006/metadata/properties" xmlns:ns1="http://schemas.microsoft.com/sharepoint/v3" xmlns:ns2="4b609c92-c15c-4699-bf41-54add0c179fe" xmlns:ns3="0825fbd1-6913-49c3-868d-f4f551b0d002" targetNamespace="http://schemas.microsoft.com/office/2006/metadata/properties" ma:root="true" ma:fieldsID="57d025abba5c59fa062f8f30fe312032" ns1:_="" ns2:_="" ns3:_="">
    <xsd:import namespace="http://schemas.microsoft.com/sharepoint/v3"/>
    <xsd:import namespace="4b609c92-c15c-4699-bf41-54add0c179fe"/>
    <xsd:import namespace="0825fbd1-6913-49c3-868d-f4f551b0d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609c92-c15c-4699-bf41-54add0c179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e7d20aa-0221-4162-a930-0a2b945759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25fbd1-6913-49c3-868d-f4f551b0d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5509318-c8c0-4a16-9cb4-ec8859797bc5}" ma:internalName="TaxCatchAll" ma:showField="CatchAllData" ma:web="0825fbd1-6913-49c3-868d-f4f551b0d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0825fbd1-6913-49c3-868d-f4f551b0d002" xsi:nil="true"/>
    <_ip_UnifiedCompliancePolicyProperties xmlns="http://schemas.microsoft.com/sharepoint/v3" xsi:nil="true"/>
    <lcf76f155ced4ddcb4097134ff3c332f xmlns="4b609c92-c15c-4699-bf41-54add0c179f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E1717B2-9ED5-4713-9314-F449BD83A4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b609c92-c15c-4699-bf41-54add0c179fe"/>
    <ds:schemaRef ds:uri="0825fbd1-6913-49c3-868d-f4f551b0d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B8C827-CB26-450E-848C-C62867C184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2CD7FC-4E28-47BB-9285-C770616D7768}">
  <ds:schemaRefs>
    <ds:schemaRef ds:uri="0825fbd1-6913-49c3-868d-f4f551b0d002"/>
    <ds:schemaRef ds:uri="http://purl.org/dc/dcmitype/"/>
    <ds:schemaRef ds:uri="http://schemas.microsoft.com/sharepoint/v3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4b609c92-c15c-4699-bf41-54add0c179f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1498</TotalTime>
  <Words>1097</Words>
  <Application>Microsoft Office PowerPoint</Application>
  <PresentationFormat>Widescreen</PresentationFormat>
  <Paragraphs>155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Arial</vt:lpstr>
      <vt:lpstr>Arial Nova</vt:lpstr>
      <vt:lpstr>Calibri</vt:lpstr>
      <vt:lpstr>Calibri Light</vt:lpstr>
      <vt:lpstr>Symbol</vt:lpstr>
      <vt:lpstr>Trebuchet MS</vt:lpstr>
      <vt:lpstr>Wingdings</vt:lpstr>
      <vt:lpstr>CIPD WhiteDottedPattern</vt:lpstr>
      <vt:lpstr>CIPD PurpleDottedPattern</vt:lpstr>
      <vt:lpstr>CIPD SlateDottedPattern</vt:lpstr>
      <vt:lpstr>CIPD WhitePlain</vt:lpstr>
      <vt:lpstr>Investec 4x3 Template</vt:lpstr>
      <vt:lpstr>1_CIPD WhiteDottedPattern</vt:lpstr>
      <vt:lpstr>2_CIPD PurpleDottedPattern</vt:lpstr>
      <vt:lpstr>Office Theme</vt:lpstr>
      <vt:lpstr>1_Office Theme</vt:lpstr>
      <vt:lpstr>2_Office Theme</vt:lpstr>
      <vt:lpstr>Creating menopause supportive workplaces</vt:lpstr>
      <vt:lpstr>Welcome</vt:lpstr>
      <vt:lpstr>Today’s speakers</vt:lpstr>
      <vt:lpstr>PowerPoint Presentation</vt:lpstr>
      <vt:lpstr>Wellbeing Resources</vt:lpstr>
      <vt:lpstr>PowerPoint Presentation</vt:lpstr>
      <vt:lpstr>Support for menopause transition at work is on the up!</vt:lpstr>
      <vt:lpstr>Government and employer action means the foundations are there to create a future where every employee with menopause symptoms can receive understanding and support </vt:lpstr>
      <vt:lpstr>The gap in menopause provision needs to close completely</vt:lpstr>
      <vt:lpstr>Lack of support can have serious  consequences for career progression</vt:lpstr>
      <vt:lpstr>Wider impacts on work and wellbeing</vt:lpstr>
      <vt:lpstr>Support and understanding can make a huge difference to how people manage work and menopause symptoms</vt:lpstr>
      <vt:lpstr>Most valued types of support to manage menopause symptoms </vt:lpstr>
      <vt:lpstr>A healthy workplace culture helps people feel supported</vt:lpstr>
      <vt:lpstr>PowerPoint Presentation</vt:lpstr>
      <vt:lpstr>Creating menopause supportive workplaces</vt:lpstr>
      <vt:lpstr>Overview of Associated British Foods</vt:lpstr>
      <vt:lpstr>Overview of Associated British Foods in the UK</vt:lpstr>
      <vt:lpstr>The context in the UK for our people differs across our businesses</vt:lpstr>
      <vt:lpstr>We have used a mix of approaches to create menopause supportive workplaces</vt:lpstr>
      <vt:lpstr>Our key learnings</vt:lpstr>
      <vt:lpstr>PowerPoint Presentation</vt:lpstr>
      <vt:lpstr>Wellbeing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Becikova</dc:creator>
  <cp:lastModifiedBy>Kristian Adams</cp:lastModifiedBy>
  <cp:revision>2</cp:revision>
  <dcterms:created xsi:type="dcterms:W3CDTF">2014-12-02T11:31:52Z</dcterms:created>
  <dcterms:modified xsi:type="dcterms:W3CDTF">2023-10-05T10:12:42Z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0x010100ED5348032404144EB291CD6E1781DE7F</vt:lpwstr>
  </property>
  <property fmtid="{D5CDD505-2E9C-101B-9397-08002B2CF9AE}" pid="3" name="MediaServiceImageTags">
    <vt:lpwstr/>
  </property>
</Properties>
</file>