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14" r:id="rId12"/>
    <p:sldMasterId id="2147483831" r:id="rId13"/>
    <p:sldMasterId id="2147483861" r:id="rId14"/>
    <p:sldMasterId id="2147483867" r:id="rId15"/>
    <p:sldMasterId id="2147483881" r:id="rId16"/>
  </p:sldMasterIdLst>
  <p:notesMasterIdLst>
    <p:notesMasterId r:id="rId59"/>
  </p:notesMasterIdLst>
  <p:sldIdLst>
    <p:sldId id="263" r:id="rId17"/>
    <p:sldId id="271" r:id="rId18"/>
    <p:sldId id="838840839" r:id="rId19"/>
    <p:sldId id="838840836" r:id="rId20"/>
    <p:sldId id="699" r:id="rId21"/>
    <p:sldId id="709" r:id="rId22"/>
    <p:sldId id="838840842" r:id="rId23"/>
    <p:sldId id="332" r:id="rId24"/>
    <p:sldId id="329" r:id="rId25"/>
    <p:sldId id="327" r:id="rId26"/>
    <p:sldId id="320" r:id="rId27"/>
    <p:sldId id="838840838" r:id="rId28"/>
    <p:sldId id="256" r:id="rId29"/>
    <p:sldId id="283" r:id="rId30"/>
    <p:sldId id="257" r:id="rId31"/>
    <p:sldId id="299" r:id="rId32"/>
    <p:sldId id="307" r:id="rId33"/>
    <p:sldId id="303" r:id="rId34"/>
    <p:sldId id="304" r:id="rId35"/>
    <p:sldId id="305" r:id="rId36"/>
    <p:sldId id="306" r:id="rId37"/>
    <p:sldId id="260" r:id="rId38"/>
    <p:sldId id="838840828" r:id="rId39"/>
    <p:sldId id="838840829" r:id="rId40"/>
    <p:sldId id="258" r:id="rId41"/>
    <p:sldId id="259" r:id="rId42"/>
    <p:sldId id="838840830" r:id="rId43"/>
    <p:sldId id="261" r:id="rId44"/>
    <p:sldId id="838840831" r:id="rId45"/>
    <p:sldId id="838840832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838840833" r:id="rId54"/>
    <p:sldId id="838840843" r:id="rId55"/>
    <p:sldId id="838840825" r:id="rId56"/>
    <p:sldId id="698" r:id="rId57"/>
    <p:sldId id="838840834" r:id="rId5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838840839"/>
            <p14:sldId id="838840836"/>
            <p14:sldId id="699"/>
            <p14:sldId id="709"/>
            <p14:sldId id="838840842"/>
            <p14:sldId id="332"/>
            <p14:sldId id="329"/>
            <p14:sldId id="327"/>
            <p14:sldId id="320"/>
            <p14:sldId id="838840838"/>
            <p14:sldId id="256"/>
            <p14:sldId id="283"/>
            <p14:sldId id="257"/>
            <p14:sldId id="299"/>
            <p14:sldId id="307"/>
            <p14:sldId id="303"/>
            <p14:sldId id="304"/>
            <p14:sldId id="305"/>
            <p14:sldId id="306"/>
            <p14:sldId id="260"/>
            <p14:sldId id="838840828"/>
            <p14:sldId id="838840829"/>
            <p14:sldId id="258"/>
            <p14:sldId id="259"/>
            <p14:sldId id="838840830"/>
            <p14:sldId id="261"/>
            <p14:sldId id="838840831"/>
            <p14:sldId id="838840832"/>
            <p14:sldId id="264"/>
            <p14:sldId id="265"/>
            <p14:sldId id="266"/>
            <p14:sldId id="267"/>
            <p14:sldId id="268"/>
            <p14:sldId id="269"/>
            <p14:sldId id="270"/>
            <p14:sldId id="838840833"/>
            <p14:sldId id="838840843"/>
            <p14:sldId id="838840825"/>
            <p14:sldId id="698"/>
            <p14:sldId id="8388408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5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6AA2"/>
    <a:srgbClr val="520D5D"/>
    <a:srgbClr val="58595B"/>
    <a:srgbClr val="A991BC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62339-F905-4443-B83B-C1E018FA53C0}" v="16" dt="2022-10-12T13:07:43.955"/>
    <p1510:client id="{CAE24EDB-092D-4CB0-BA7B-9CF930ACC017}" v="7" dt="2022-10-12T16:27:41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6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D1D6F-82E8-4F4A-BECE-25854A7B8E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0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recognition of the increased pressure and personal challenges many of you might currently be facing we’re launched a new Well-being helpline for the UK and Ireland. Calls are FREE and confidential. Phonelines are open 24 hours a day, 7 days a week, 365 days a year.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through your problems with a qualified therapist accredited by the British Association for Counselling and Psychotherapy (BACP).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information services - support on a range of issues including personal, financial and legal matters.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 and financial information - support for issues such as debt, investments, pensions, managing money, negotiating with creditors.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 consultancy and support - at helping people managers to support their teams effectively.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there are online resources and a well-being app you can download.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B1F78-C374-4071-8C46-5818C6DD9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8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97" y="1268413"/>
            <a:ext cx="5289947" cy="2843210"/>
          </a:xfrm>
        </p:spPr>
        <p:txBody>
          <a:bodyPr anchor="b">
            <a:noAutofit/>
          </a:bodyPr>
          <a:lstStyle>
            <a:lvl1pPr>
              <a:defRPr lang="en-US" sz="3300" b="1" kern="1200" baseline="0" smtClean="0">
                <a:solidFill>
                  <a:srgbClr val="FFFFFF"/>
                </a:solidFill>
                <a:latin typeface="+mj-lt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297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Tuesday, 1 May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697" y="6524625"/>
            <a:ext cx="4850607" cy="217489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OFFICIAL – SENSITIVE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304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DE2C65E8-42CD-40E1-AA3B-13A5781E658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9298" y="4111624"/>
            <a:ext cx="8965406" cy="0"/>
          </a:xfrm>
          <a:prstGeom prst="line">
            <a:avLst/>
          </a:prstGeom>
          <a:ln w="1270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9297" y="4111623"/>
            <a:ext cx="5289947" cy="2305052"/>
          </a:xfrm>
        </p:spPr>
        <p:txBody>
          <a:bodyPr lIns="72000" tIns="126000">
            <a:noAutofit/>
          </a:bodyPr>
          <a:lstStyle>
            <a:lvl1pPr marL="0" indent="0">
              <a:buNone/>
              <a:defRPr sz="135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350" b="1">
                <a:solidFill>
                  <a:schemeClr val="bg1"/>
                </a:solidFill>
              </a:defRPr>
            </a:lvl2pPr>
            <a:lvl3pPr marL="685800" indent="0">
              <a:buNone/>
              <a:defRPr sz="1350" b="1">
                <a:solidFill>
                  <a:schemeClr val="bg1"/>
                </a:solidFill>
              </a:defRPr>
            </a:lvl3pPr>
            <a:lvl4pPr marL="1028700" indent="0">
              <a:buNone/>
              <a:defRPr sz="1350" b="1">
                <a:solidFill>
                  <a:schemeClr val="bg1"/>
                </a:solidFill>
              </a:defRPr>
            </a:lvl4pPr>
            <a:lvl5pPr marL="1371600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&amp; title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" y="127251"/>
            <a:ext cx="683444" cy="760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35" y="127251"/>
            <a:ext cx="682652" cy="7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97" y="1268413"/>
            <a:ext cx="5289947" cy="2843210"/>
          </a:xfrm>
        </p:spPr>
        <p:txBody>
          <a:bodyPr anchor="b">
            <a:noAutofit/>
          </a:bodyPr>
          <a:lstStyle>
            <a:lvl1pPr>
              <a:defRPr lang="en-US" sz="3300" kern="1200" baseline="0" smtClean="0">
                <a:solidFill>
                  <a:schemeClr val="accent1"/>
                </a:solidFill>
                <a:latin typeface="+mj-lt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297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Tuesday, 1 May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697" y="6524625"/>
            <a:ext cx="4850607" cy="217489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OFFICIAL – SENSITIVE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304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DE2C65E8-42CD-40E1-AA3B-13A5781E65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9297" y="4111623"/>
            <a:ext cx="5289947" cy="2305052"/>
          </a:xfrm>
        </p:spPr>
        <p:txBody>
          <a:bodyPr lIns="72000" tIns="126000">
            <a:noAutofit/>
          </a:bodyPr>
          <a:lstStyle>
            <a:lvl1pPr marL="0" indent="0">
              <a:buNone/>
              <a:defRPr sz="1350" b="1" baseline="0">
                <a:solidFill>
                  <a:srgbClr val="6F777B"/>
                </a:solidFill>
              </a:defRPr>
            </a:lvl1pPr>
            <a:lvl2pPr marL="342900" indent="0">
              <a:buNone/>
              <a:defRPr sz="1350" b="1">
                <a:solidFill>
                  <a:schemeClr val="bg1"/>
                </a:solidFill>
              </a:defRPr>
            </a:lvl2pPr>
            <a:lvl3pPr marL="685800" indent="0">
              <a:buNone/>
              <a:defRPr sz="1350" b="1">
                <a:solidFill>
                  <a:schemeClr val="bg1"/>
                </a:solidFill>
              </a:defRPr>
            </a:lvl3pPr>
            <a:lvl4pPr marL="1028700" indent="0">
              <a:buNone/>
              <a:defRPr sz="1350" b="1">
                <a:solidFill>
                  <a:schemeClr val="bg1"/>
                </a:solidFill>
              </a:defRPr>
            </a:lvl4pPr>
            <a:lvl5pPr marL="1371600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&amp; title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297" y="4111200"/>
            <a:ext cx="8965407" cy="0"/>
          </a:xfrm>
          <a:prstGeom prst="line">
            <a:avLst/>
          </a:prstGeom>
          <a:ln w="12700">
            <a:gradFill>
              <a:gsLst>
                <a:gs pos="75000">
                  <a:srgbClr val="00AD93">
                    <a:alpha val="24000"/>
                  </a:srgbClr>
                </a:gs>
                <a:gs pos="50000">
                  <a:srgbClr val="00BEB7"/>
                </a:gs>
                <a:gs pos="25000">
                  <a:srgbClr val="2B8CC4"/>
                </a:gs>
                <a:gs pos="0">
                  <a:srgbClr val="005EA5"/>
                </a:gs>
                <a:gs pos="100000">
                  <a:srgbClr val="46B246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35" y="127252"/>
            <a:ext cx="682652" cy="760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" y="127252"/>
            <a:ext cx="683444" cy="7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Tuesday, 1 May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297" y="1135586"/>
            <a:ext cx="8965407" cy="0"/>
          </a:xfrm>
          <a:prstGeom prst="line">
            <a:avLst/>
          </a:prstGeom>
          <a:ln w="12700">
            <a:gradFill>
              <a:gsLst>
                <a:gs pos="75000">
                  <a:srgbClr val="00AD93"/>
                </a:gs>
                <a:gs pos="50000">
                  <a:srgbClr val="00BEB7"/>
                </a:gs>
                <a:gs pos="25000">
                  <a:srgbClr val="2B8CC4"/>
                </a:gs>
                <a:gs pos="0">
                  <a:srgbClr val="005EA5"/>
                </a:gs>
                <a:gs pos="100000">
                  <a:srgbClr val="46B24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40" y="2348708"/>
            <a:ext cx="4320000" cy="2160587"/>
          </a:xfrm>
        </p:spPr>
        <p:txBody>
          <a:bodyPr lIns="90000" anchor="b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Tuesday, 1 May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04665" y="1034872"/>
            <a:ext cx="4215038" cy="4788259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64700" y="4673763"/>
            <a:ext cx="1080000" cy="54000"/>
          </a:xfrm>
          <a:prstGeom prst="rect">
            <a:avLst/>
          </a:prstGeom>
          <a:gradFill>
            <a:gsLst>
              <a:gs pos="75000">
                <a:srgbClr val="00AD93"/>
              </a:gs>
              <a:gs pos="50000">
                <a:srgbClr val="00BEB7"/>
              </a:gs>
              <a:gs pos="25000">
                <a:srgbClr val="2B8CC4"/>
              </a:gs>
              <a:gs pos="0">
                <a:srgbClr val="005EA5"/>
              </a:gs>
              <a:gs pos="100000">
                <a:srgbClr val="46B24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0365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002" y="1453703"/>
            <a:ext cx="4212702" cy="47829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Tuesday, 1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297" y="1135586"/>
            <a:ext cx="8965407" cy="0"/>
          </a:xfrm>
          <a:prstGeom prst="line">
            <a:avLst/>
          </a:prstGeom>
          <a:ln w="12700">
            <a:gradFill>
              <a:gsLst>
                <a:gs pos="75000">
                  <a:srgbClr val="00AD93"/>
                </a:gs>
                <a:gs pos="50000">
                  <a:srgbClr val="00BEB7"/>
                </a:gs>
                <a:gs pos="25000">
                  <a:srgbClr val="2B8CC4"/>
                </a:gs>
                <a:gs pos="0">
                  <a:srgbClr val="005EA5"/>
                </a:gs>
                <a:gs pos="100000">
                  <a:srgbClr val="46B24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38585" y="1453702"/>
            <a:ext cx="4196741" cy="478297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Tuesday, 1 May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297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Tuesday, 1 May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697" y="6524625"/>
            <a:ext cx="4850607" cy="217489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/>
              <a:t>OFFICIAL – SENSITIVE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304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DE2C65E8-42CD-40E1-AA3B-13A5781E65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298" y="115890"/>
            <a:ext cx="8965406" cy="1009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9298" y="1268413"/>
            <a:ext cx="8965406" cy="508793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9297" y="1135586"/>
            <a:ext cx="8965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8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2559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3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724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474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926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3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88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911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397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653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468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2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40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241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472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56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7069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bg>
      <p:bgPr>
        <a:solidFill>
          <a:srgbClr val="FFC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5714A-0663-4B08-93EE-05C3A9A21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223"/>
            <a:ext cx="746692" cy="4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44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WhiteDottedPattern">
    <p:bg>
      <p:bgPr>
        <a:solidFill>
          <a:srgbClr val="008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8E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8E6"/>
                </a:solidFill>
              </a:defRPr>
            </a:lvl1pPr>
            <a:lvl2pPr>
              <a:defRPr>
                <a:solidFill>
                  <a:srgbClr val="FFF8E6"/>
                </a:solidFill>
              </a:defRPr>
            </a:lvl2pPr>
            <a:lvl3pPr>
              <a:defRPr>
                <a:solidFill>
                  <a:srgbClr val="FFF8E6"/>
                </a:solidFill>
              </a:defRPr>
            </a:lvl3pPr>
            <a:lvl4pPr>
              <a:defRPr>
                <a:solidFill>
                  <a:srgbClr val="FFF8E6"/>
                </a:solidFill>
              </a:defRPr>
            </a:lvl4pPr>
            <a:lvl5pPr>
              <a:defRPr>
                <a:solidFill>
                  <a:srgbClr val="FFF8E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663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44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bg>
      <p:bgPr>
        <a:solidFill>
          <a:srgbClr val="FFC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text, clipart, ax&#10;&#10;Description automatically generated">
            <a:extLst>
              <a:ext uri="{FF2B5EF4-FFF2-40B4-BE49-F238E27FC236}">
                <a16:creationId xmlns:a16="http://schemas.microsoft.com/office/drawing/2014/main" id="{90DF8929-647F-4807-AA90-7967EC630D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2" y="6384140"/>
            <a:ext cx="684780" cy="3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54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bg>
      <p:bgPr>
        <a:solidFill>
          <a:srgbClr val="008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>
            <a:lvl1pPr>
              <a:buClr>
                <a:srgbClr val="FFC20E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C20E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C20E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C20E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C20E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>
            <a:lvl1pPr>
              <a:buClr>
                <a:srgbClr val="FFC20E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C20E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C20E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C20E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C20E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73C13-2D44-46CA-AE47-59EDC9D5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223"/>
            <a:ext cx="746692" cy="4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8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bg>
      <p:bgPr>
        <a:solidFill>
          <a:srgbClr val="E9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2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85C8F-6CC7-4E01-8D4E-42B29CC90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223"/>
            <a:ext cx="746692" cy="4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38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174FB-3C45-4B71-9946-18C6E2871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223"/>
            <a:ext cx="746692" cy="4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333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379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380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497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070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014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40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38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430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3870" y="1349755"/>
            <a:ext cx="775192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6465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05" y="622015"/>
            <a:ext cx="4447699" cy="507831"/>
          </a:xfrm>
        </p:spPr>
        <p:txBody>
          <a:bodyPr lIns="0" tIns="0" rIns="0" bIns="0"/>
          <a:lstStyle>
            <a:lvl1pPr>
              <a:defRPr sz="3300" b="0" i="0">
                <a:solidFill>
                  <a:srgbClr val="BC216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705" y="1499016"/>
            <a:ext cx="7671911" cy="230832"/>
          </a:xfrm>
        </p:spPr>
        <p:txBody>
          <a:bodyPr lIns="0" tIns="0" rIns="0" bIns="0"/>
          <a:lstStyle>
            <a:lvl1pPr>
              <a:defRPr sz="1500" b="0" i="0">
                <a:solidFill>
                  <a:srgbClr val="1430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9028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05" y="622015"/>
            <a:ext cx="4447699" cy="507831"/>
          </a:xfrm>
        </p:spPr>
        <p:txBody>
          <a:bodyPr lIns="0" tIns="0" rIns="0" bIns="0"/>
          <a:lstStyle>
            <a:lvl1pPr>
              <a:defRPr sz="3300" b="0" i="0">
                <a:solidFill>
                  <a:srgbClr val="BC216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7704" y="1555727"/>
            <a:ext cx="381571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BC216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2607" y="2172965"/>
            <a:ext cx="3354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4305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6626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216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57" y="4879848"/>
            <a:ext cx="2304287" cy="9723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05" y="622015"/>
            <a:ext cx="4447699" cy="507831"/>
          </a:xfrm>
        </p:spPr>
        <p:txBody>
          <a:bodyPr lIns="0" tIns="0" rIns="0" bIns="0"/>
          <a:lstStyle>
            <a:lvl1pPr>
              <a:defRPr sz="3300" b="0" i="0">
                <a:solidFill>
                  <a:srgbClr val="BC216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7763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0839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069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730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082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891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8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114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828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687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637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485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236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65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45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A1D8-8E4E-DB68-2300-E9817B32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265B8-024C-0886-E569-5CF468DD5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117BB-26D2-C740-21C1-61C69BB9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735D-65E5-73FF-C1C2-4763BC5F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587C-54E4-56FB-87F9-C7E6A721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55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FBF4-C118-FE62-C431-8B68A65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A914C-76A7-1163-78E7-EE3D6F13B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AE6D-1E6A-D11E-77AF-58DAD6A7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51AC-0202-21A1-7FB2-9046F224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DD85-255B-9DF5-2359-D3ADF17F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9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83FC-A52A-8C21-6484-99524204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F534-D8FA-F40F-D912-BCD6CF3C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CC9F6-4F32-D327-CF77-8381D115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E326D-4547-46F5-352A-76865FDC0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C6A9-E912-D90C-D0C7-1AF122C1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591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6D0A-CAC8-FF6E-7E86-2D7D1521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B574-2206-4AD2-1A60-437B4D79C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617DC-B977-732C-01A6-BEB301C3B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D60FB-47EB-D3EC-215E-BFB3E07E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7EB41-818E-A4E4-EB71-6191B7C7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C028-1C8C-B6CC-BC85-E5A9C09F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6282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CB32-A33E-4F32-6391-E7ED2716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276C1-F2BE-7F11-CC86-FA35BB02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4E8A2-1F36-2DD8-DABF-5D52ABB5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1B56A-5FC8-F7A1-155A-50BC995CD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D0DC6-287A-C826-B643-A23762000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4A8BC-652C-B085-D48B-D95A8A65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0CE0D-E5C8-2AD0-FA29-F82CE058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8D45C-6AD5-2C25-69FD-DC108A26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416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F150-D819-AA89-D498-AA14F18F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D54DE-0110-601C-8374-183DD329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3E5E9-BB33-BCC7-A86C-500D694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7B9A4-2B93-8BA9-7B25-B50EC0BD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026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90483-2244-67F4-EA73-75C6538A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A2BBE-1E12-E45A-A5AC-70B711AE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0DD27-2B8A-E8A6-3A4C-597CD383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532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1B1A-A8C1-24CF-05D4-A8748FD3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4C2F-A56A-E09F-A3AC-D96869F2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F4449-06E7-8DF9-BF4B-43D636FA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5EE8E-C911-BFA3-14BB-4ECE19F4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43BAF-EF54-BEC4-ADB1-65197040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0FE72-6631-C315-A79A-EAD342D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118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3FD6-667A-3519-8074-C8112EAF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35099-B0C0-83CE-4CC9-99C5DA1C8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5FB08-EED2-0897-D40B-671A7A8FC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A8CE-88DA-2920-BA66-F88F3254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4D4B2-D3B1-31A5-5CDB-FDAE5A95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F5D43-D65E-7D8A-EE63-192111A1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677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870C-AD0A-3564-79FF-CBB52938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A28FA-BC52-40FA-10FB-1B4D91B3F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CF627-9482-EEDB-B885-FCC81FCC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C7A23-5B2D-9E3F-9AD0-82FA37A9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5F9F-AC69-CD08-6131-695EBD4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0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9486F-981A-4158-A6AA-923622239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FF2F2-D112-8809-68A3-E04F8168B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1C565-A3A2-4190-5EA7-26ED5562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8A50-19C6-FBAC-B78E-0B29EE2F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05B7D-9AC0-AD6E-22AF-A14E008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1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35" y="127252"/>
            <a:ext cx="682652" cy="7607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Tuesday, 1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9297" y="1268413"/>
            <a:ext cx="5289947" cy="2843210"/>
          </a:xfrm>
        </p:spPr>
        <p:txBody>
          <a:bodyPr anchor="b">
            <a:noAutofit/>
          </a:bodyPr>
          <a:lstStyle>
            <a:lvl1pPr>
              <a:defRPr lang="en-US" sz="3300" b="1" kern="1200" baseline="0" smtClean="0">
                <a:solidFill>
                  <a:schemeClr val="accent1"/>
                </a:solidFill>
                <a:latin typeface="+mj-lt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9297" y="4111623"/>
            <a:ext cx="5289947" cy="2305052"/>
          </a:xfrm>
        </p:spPr>
        <p:txBody>
          <a:bodyPr lIns="72000" tIns="126000">
            <a:noAutofit/>
          </a:bodyPr>
          <a:lstStyle>
            <a:lvl1pPr marL="0" indent="0">
              <a:buNone/>
              <a:defRPr sz="1350" b="0" baseline="0">
                <a:solidFill>
                  <a:srgbClr val="6F777B"/>
                </a:solidFill>
              </a:defRPr>
            </a:lvl1pPr>
            <a:lvl2pPr marL="342900" indent="0">
              <a:buNone/>
              <a:defRPr sz="1350" b="1">
                <a:solidFill>
                  <a:schemeClr val="bg1"/>
                </a:solidFill>
              </a:defRPr>
            </a:lvl2pPr>
            <a:lvl3pPr marL="685800" indent="0">
              <a:buNone/>
              <a:defRPr sz="1350" b="1">
                <a:solidFill>
                  <a:schemeClr val="bg1"/>
                </a:solidFill>
              </a:defRPr>
            </a:lvl3pPr>
            <a:lvl4pPr marL="1028700" indent="0">
              <a:buNone/>
              <a:defRPr sz="1350" b="1">
                <a:solidFill>
                  <a:schemeClr val="bg1"/>
                </a:solidFill>
              </a:defRPr>
            </a:lvl4pPr>
            <a:lvl5pPr marL="1371600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&amp; title</a:t>
            </a:r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9297" y="4111200"/>
            <a:ext cx="8965407" cy="0"/>
          </a:xfrm>
          <a:prstGeom prst="line">
            <a:avLst/>
          </a:prstGeom>
          <a:ln w="12700">
            <a:gradFill>
              <a:gsLst>
                <a:gs pos="75000">
                  <a:srgbClr val="00AD93">
                    <a:alpha val="24000"/>
                  </a:srgbClr>
                </a:gs>
                <a:gs pos="50000">
                  <a:srgbClr val="00BEB7"/>
                </a:gs>
                <a:gs pos="25000">
                  <a:srgbClr val="2B8CC4"/>
                </a:gs>
                <a:gs pos="0">
                  <a:srgbClr val="005EA5"/>
                </a:gs>
                <a:gs pos="100000">
                  <a:srgbClr val="46B246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" y="127252"/>
            <a:ext cx="683444" cy="7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350"/>
            </a:lvl2pPr>
            <a:lvl3pPr marL="685800" indent="0">
              <a:buNone/>
              <a:defRPr sz="135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Tuesday, 1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 –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C65E8-42CD-40E1-AA3B-13A5781E658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297" y="1135586"/>
            <a:ext cx="8965407" cy="0"/>
          </a:xfrm>
          <a:prstGeom prst="line">
            <a:avLst/>
          </a:prstGeom>
          <a:ln w="12700">
            <a:gradFill>
              <a:gsLst>
                <a:gs pos="75000">
                  <a:srgbClr val="00AD93"/>
                </a:gs>
                <a:gs pos="50000">
                  <a:srgbClr val="00BEB7"/>
                </a:gs>
                <a:gs pos="25000">
                  <a:srgbClr val="2B8CC4"/>
                </a:gs>
                <a:gs pos="0">
                  <a:srgbClr val="005EA5"/>
                </a:gs>
                <a:gs pos="100000">
                  <a:srgbClr val="46B24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8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97C2B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97C2B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97C2B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97C2B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97C2B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05" y="622015"/>
            <a:ext cx="444769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C216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705" y="1499016"/>
            <a:ext cx="76719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430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5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96D75-8DD3-D0F2-0E84-7223DA2A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60F8D-C35A-6A5D-A870-91E153A7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E076C-C073-795B-91A8-959C28FC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70D9-9E85-4862-9301-16B581C070B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A7A5-1AB5-35B9-BD6D-90EC3ECE1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CFFA-54A0-A59D-808B-E4D0A329C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C81E-783D-4B1C-AECD-9CA90266B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298" y="115890"/>
            <a:ext cx="8965406" cy="1009648"/>
          </a:xfrm>
          <a:prstGeom prst="rect">
            <a:avLst/>
          </a:prstGeom>
        </p:spPr>
        <p:txBody>
          <a:bodyPr vert="horz" lIns="468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98" y="1268413"/>
            <a:ext cx="8965406" cy="508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297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l">
              <a:defRPr sz="750">
                <a:solidFill>
                  <a:srgbClr val="6F777B"/>
                </a:solidFill>
              </a:defRPr>
            </a:lvl1pPr>
          </a:lstStyle>
          <a:p>
            <a:r>
              <a:rPr lang="en-GB"/>
              <a:t>Tuesday, 1 May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697" y="6524625"/>
            <a:ext cx="4850607" cy="217489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ctr">
              <a:defRPr sz="750">
                <a:solidFill>
                  <a:srgbClr val="6F777B"/>
                </a:solidFill>
              </a:defRPr>
            </a:lvl1pPr>
          </a:lstStyle>
          <a:p>
            <a:r>
              <a:rPr lang="en-GB"/>
              <a:t>OFFICIAL –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304" y="6524625"/>
            <a:ext cx="2057400" cy="217488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rgbClr val="6F777B"/>
                </a:solidFill>
              </a:defRPr>
            </a:lvl1pPr>
          </a:lstStyle>
          <a:p>
            <a:fld id="{DE2C65E8-42CD-40E1-AA3B-13A5781E658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9297" y="7015484"/>
            <a:ext cx="2623185" cy="480060"/>
            <a:chOff x="119062" y="7171128"/>
            <a:chExt cx="3497580" cy="48006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062" y="7171128"/>
              <a:ext cx="194310" cy="4800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13372" y="7171128"/>
              <a:ext cx="194310" cy="480060"/>
            </a:xfrm>
            <a:prstGeom prst="rect">
              <a:avLst/>
            </a:prstGeom>
            <a:solidFill>
              <a:srgbClr val="6F7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07682" y="7171128"/>
              <a:ext cx="194310" cy="480060"/>
            </a:xfrm>
            <a:prstGeom prst="rect">
              <a:avLst/>
            </a:prstGeom>
            <a:solidFill>
              <a:srgbClr val="BFC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01992" y="7171128"/>
              <a:ext cx="194310" cy="480060"/>
            </a:xfrm>
            <a:prstGeom prst="rect">
              <a:avLst/>
            </a:prstGeom>
            <a:solidFill>
              <a:srgbClr val="DEE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302" y="7171128"/>
              <a:ext cx="194310" cy="480060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090612" y="7171128"/>
              <a:ext cx="194310" cy="480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284922" y="7171128"/>
              <a:ext cx="194310" cy="480060"/>
            </a:xfrm>
            <a:prstGeom prst="rect">
              <a:avLst/>
            </a:prstGeom>
            <a:solidFill>
              <a:srgbClr val="005E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479232" y="7171128"/>
              <a:ext cx="194310" cy="480060"/>
            </a:xfrm>
            <a:prstGeom prst="rect">
              <a:avLst/>
            </a:prstGeom>
            <a:solidFill>
              <a:srgbClr val="2B8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673542" y="7171128"/>
              <a:ext cx="194310" cy="480060"/>
            </a:xfrm>
            <a:prstGeom prst="rect">
              <a:avLst/>
            </a:prstGeom>
            <a:solidFill>
              <a:srgbClr val="00B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67852" y="7171128"/>
              <a:ext cx="194310" cy="480060"/>
            </a:xfrm>
            <a:prstGeom prst="rect">
              <a:avLst/>
            </a:prstGeom>
            <a:solidFill>
              <a:srgbClr val="00A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062162" y="7171128"/>
              <a:ext cx="194310" cy="480060"/>
            </a:xfrm>
            <a:prstGeom prst="rect">
              <a:avLst/>
            </a:prstGeom>
            <a:solidFill>
              <a:srgbClr val="46B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256472" y="7171128"/>
              <a:ext cx="194310" cy="480060"/>
            </a:xfrm>
            <a:prstGeom prst="rect">
              <a:avLst/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450782" y="7171128"/>
              <a:ext cx="194310" cy="480060"/>
            </a:xfrm>
            <a:prstGeom prst="rect">
              <a:avLst/>
            </a:prstGeom>
            <a:solidFill>
              <a:srgbClr val="2E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645092" y="7171128"/>
              <a:ext cx="194310" cy="480060"/>
            </a:xfrm>
            <a:prstGeom prst="rect">
              <a:avLst/>
            </a:prstGeom>
            <a:solidFill>
              <a:srgbClr val="912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839402" y="7171128"/>
              <a:ext cx="194310" cy="480060"/>
            </a:xfrm>
            <a:prstGeom prst="rect">
              <a:avLst/>
            </a:prstGeom>
            <a:solidFill>
              <a:srgbClr val="D53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033712" y="7171128"/>
              <a:ext cx="194310" cy="480060"/>
            </a:xfrm>
            <a:prstGeom prst="rect">
              <a:avLst/>
            </a:prstGeom>
            <a:solidFill>
              <a:srgbClr val="FFB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3228022" y="7171128"/>
              <a:ext cx="194310" cy="48006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422332" y="7171128"/>
              <a:ext cx="194310" cy="480060"/>
            </a:xfrm>
            <a:prstGeom prst="rect">
              <a:avLst/>
            </a:prstGeom>
            <a:solidFill>
              <a:srgbClr val="B10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83469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005EA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5ACBF0"/>
          </p15:clr>
        </p15:guide>
        <p15:guide id="2" orient="horz" pos="2160">
          <p15:clr>
            <a:srgbClr val="5ACBF0"/>
          </p15:clr>
        </p15:guide>
        <p15:guide id="3" orient="horz" pos="73">
          <p15:clr>
            <a:srgbClr val="FBAE40"/>
          </p15:clr>
        </p15:guide>
        <p15:guide id="4" orient="horz" pos="709">
          <p15:clr>
            <a:srgbClr val="A4A3A4"/>
          </p15:clr>
        </p15:guide>
        <p15:guide id="5" orient="horz" pos="799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4110">
          <p15:clr>
            <a:srgbClr val="A4A3A4"/>
          </p15:clr>
        </p15:guide>
        <p15:guide id="8" orient="horz" pos="4247">
          <p15:clr>
            <a:srgbClr val="A4A3A4"/>
          </p15:clr>
        </p15:guide>
        <p15:guide id="9" pos="75">
          <p15:clr>
            <a:srgbClr val="FBAE40"/>
          </p15:clr>
        </p15:guide>
        <p15:guide id="10" pos="7605">
          <p15:clr>
            <a:srgbClr val="FBAE40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06081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pd.co.uk/knowledge/fundamentals/emp-law/maternity-paternity-rights/case-study-co-op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cipd.co.uk/knowledge/fundamentals/people/line-manage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6.xml"/><Relationship Id="rId6" Type="http://schemas.openxmlformats.org/officeDocument/2006/relationships/hyperlink" Target="https://www.cipd.co.uk/knowledge/fundamentals/emp-law/maternity-paternity-rights/pregnancy-baby-loss" TargetMode="External"/><Relationship Id="rId5" Type="http://schemas.openxmlformats.org/officeDocument/2006/relationships/hyperlink" Target="http://www.tommys.org.uk/" TargetMode="External"/><Relationship Id="rId4" Type="http://schemas.openxmlformats.org/officeDocument/2006/relationships/hyperlink" Target="http://www.miscarriageassociation.org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bgyn.onlinelibrary.wiley.com/doi/10.1002/uog.23147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rleverton@tommys.org" TargetMode="External"/><Relationship Id="rId1" Type="http://schemas.openxmlformats.org/officeDocument/2006/relationships/slideLayout" Target="../slideLayouts/slideLayout1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pd.co.uk/knowledge/fundamentals/emp-law/maternity-paternity-rights/case-study-co-op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cipd.co.uk/knowledge/fundamentals/people/line-manage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6.xml"/><Relationship Id="rId6" Type="http://schemas.openxmlformats.org/officeDocument/2006/relationships/hyperlink" Target="https://www.cipd.co.uk/knowledge/fundamentals/emp-law/maternity-paternity-rights/pregnancy-baby-loss" TargetMode="External"/><Relationship Id="rId5" Type="http://schemas.openxmlformats.org/officeDocument/2006/relationships/hyperlink" Target="http://www.tommys.org.uk/" TargetMode="External"/><Relationship Id="rId4" Type="http://schemas.openxmlformats.org/officeDocument/2006/relationships/hyperlink" Target="http://www.miscarriageassociation.org.uk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s://www.cipd.co.uk/membership/benefits/wellbeing-helpline-servic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s://www.cipd.co.uk/membership/benefits/wellbeing-helpline-servic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661" y="1999086"/>
            <a:ext cx="8516678" cy="2210266"/>
          </a:xfrm>
        </p:spPr>
        <p:txBody>
          <a:bodyPr>
            <a:noAutofit/>
          </a:bodyPr>
          <a:lstStyle/>
          <a:p>
            <a:r>
              <a:rPr lang="en-GB" sz="4800" dirty="0"/>
              <a:t>CIPD webinar: </a:t>
            </a:r>
            <a:br>
              <a:rPr lang="en-GB" sz="4800" dirty="0"/>
            </a:br>
            <a:r>
              <a:rPr lang="en-GB" sz="4800" dirty="0"/>
              <a:t>Supporting employees through pregnancy or baby loss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163" y="4655920"/>
            <a:ext cx="77724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/>
              <a:t> </a:t>
            </a:r>
            <a:endParaRPr lang="en-GB" dirty="0"/>
          </a:p>
          <a:p>
            <a:r>
              <a:rPr lang="en-GB" dirty="0"/>
              <a:t>13 October 2022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424" y="1056998"/>
            <a:ext cx="909088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50" dirty="0">
                <a:solidFill>
                  <a:srgbClr val="520D5D"/>
                </a:solidFill>
                <a:latin typeface="Arial"/>
                <a:cs typeface="Arial"/>
              </a:rPr>
              <a:t>The value of line managers supporting employees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6873" y="1833323"/>
            <a:ext cx="4017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2100" dirty="0">
              <a:solidFill>
                <a:srgbClr val="520D5D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978" y="1610146"/>
            <a:ext cx="451193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600" dirty="0">
              <a:solidFill>
                <a:srgbClr val="520D5D"/>
              </a:solidFill>
              <a:latin typeface="Calibri"/>
            </a:endParaRPr>
          </a:p>
          <a:p>
            <a:pPr defTabSz="685800"/>
            <a:endParaRPr lang="en-US" sz="600" dirty="0">
              <a:solidFill>
                <a:srgbClr val="520D5D"/>
              </a:solidFill>
              <a:latin typeface="Calibri"/>
            </a:endParaRPr>
          </a:p>
          <a:p>
            <a:pPr marL="257175" indent="-257175" defTabSz="685800">
              <a:buFont typeface="Arial"/>
              <a:buChar char="•"/>
            </a:pPr>
            <a:r>
              <a:rPr lang="en-US" dirty="0">
                <a:solidFill>
                  <a:srgbClr val="520D5D"/>
                </a:solidFill>
                <a:latin typeface="Calibri"/>
              </a:rPr>
              <a:t>‘</a:t>
            </a:r>
            <a:r>
              <a:rPr lang="en-US" i="1" dirty="0">
                <a:solidFill>
                  <a:srgbClr val="520D5D"/>
                </a:solidFill>
                <a:latin typeface="Arial"/>
                <a:cs typeface="Arial"/>
              </a:rPr>
              <a:t>Understanding from my manager that it can be a challenging time</a:t>
            </a:r>
            <a:r>
              <a:rPr lang="en-US" dirty="0">
                <a:solidFill>
                  <a:srgbClr val="520D5D"/>
                </a:solidFill>
                <a:latin typeface="Arial"/>
                <a:cs typeface="Arial"/>
              </a:rPr>
              <a:t>’ is considered the 2</a:t>
            </a:r>
            <a:r>
              <a:rPr lang="en-US" baseline="30000" dirty="0">
                <a:solidFill>
                  <a:srgbClr val="520D5D"/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rgbClr val="520D5D"/>
                </a:solidFill>
                <a:latin typeface="Arial"/>
                <a:cs typeface="Arial"/>
              </a:rPr>
              <a:t> most helpful form of support</a:t>
            </a:r>
          </a:p>
          <a:p>
            <a:pPr marL="128588" indent="-128588" defTabSz="685800">
              <a:buFont typeface="Arial"/>
              <a:buChar char="•"/>
            </a:pPr>
            <a:endParaRPr lang="en-US" sz="600" dirty="0">
              <a:solidFill>
                <a:srgbClr val="520D5D"/>
              </a:solidFill>
              <a:latin typeface="Arial"/>
              <a:cs typeface="Arial"/>
            </a:endParaRPr>
          </a:p>
          <a:p>
            <a:pPr marL="128588" indent="-128588" defTabSz="685800">
              <a:buFont typeface="Arial"/>
              <a:buChar char="•"/>
            </a:pPr>
            <a:endParaRPr lang="en-US" sz="600" dirty="0">
              <a:solidFill>
                <a:srgbClr val="520D5D"/>
              </a:solidFill>
              <a:latin typeface="Arial"/>
              <a:cs typeface="Arial"/>
            </a:endParaRPr>
          </a:p>
          <a:p>
            <a:pPr marL="257175" indent="-257175" defTabSz="685800">
              <a:buFont typeface="Arial"/>
              <a:buChar char="•"/>
            </a:pPr>
            <a:r>
              <a:rPr lang="en-US" dirty="0">
                <a:solidFill>
                  <a:srgbClr val="520D5D"/>
                </a:solidFill>
                <a:latin typeface="Arial"/>
                <a:cs typeface="Arial"/>
              </a:rPr>
              <a:t>Where people felt supported by their manager, over half said it had a positive impact on their mental wellbeing, their ability to perform in their job, their commitment to employer, their intention to stay with employer</a:t>
            </a:r>
          </a:p>
          <a:p>
            <a:pPr marL="128588" indent="-128588" defTabSz="685800">
              <a:buFont typeface="Arial"/>
              <a:buChar char="•"/>
            </a:pPr>
            <a:endParaRPr lang="en-US" sz="600" dirty="0">
              <a:solidFill>
                <a:srgbClr val="520D5D"/>
              </a:solidFill>
              <a:latin typeface="Arial"/>
              <a:cs typeface="Arial"/>
            </a:endParaRPr>
          </a:p>
          <a:p>
            <a:pPr marL="257175" indent="-257175" defTabSz="685800">
              <a:buFont typeface="Arial"/>
              <a:buChar char="•"/>
            </a:pPr>
            <a:r>
              <a:rPr lang="en-US" dirty="0">
                <a:solidFill>
                  <a:srgbClr val="520D5D"/>
                </a:solidFill>
                <a:latin typeface="Arial"/>
                <a:cs typeface="Arial"/>
              </a:rPr>
              <a:t>Almost 3 in 4 employees who had not felt supported would have found line manager support beneficial</a:t>
            </a:r>
          </a:p>
          <a:p>
            <a:pPr defTabSz="685800"/>
            <a:endParaRPr lang="en-US" sz="2100" dirty="0">
              <a:solidFill>
                <a:srgbClr val="520D5D"/>
              </a:solidFill>
              <a:latin typeface="Calibri"/>
            </a:endParaRPr>
          </a:p>
          <a:p>
            <a:pPr defTabSz="685800"/>
            <a:endParaRPr lang="en-US" sz="2100" dirty="0">
              <a:solidFill>
                <a:srgbClr val="520D5D"/>
              </a:solidFill>
              <a:latin typeface="Calibri"/>
            </a:endParaRPr>
          </a:p>
          <a:p>
            <a:pPr defTabSz="685800"/>
            <a:r>
              <a:rPr lang="en-US" sz="2100" dirty="0">
                <a:solidFill>
                  <a:srgbClr val="520D5D"/>
                </a:solidFill>
                <a:latin typeface="Calibri"/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43" y="2426075"/>
            <a:ext cx="4490357" cy="2630026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42619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72"/>
    </mc:Choice>
    <mc:Fallback xmlns="">
      <p:transition xmlns:p14="http://schemas.microsoft.com/office/powerpoint/2010/main" spd="slow" advTm="1268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23FE54-2E81-4CEC-B379-1ACB3F9E3333}"/>
              </a:ext>
            </a:extLst>
          </p:cNvPr>
          <p:cNvSpPr txBox="1">
            <a:spLocks/>
          </p:cNvSpPr>
          <p:nvPr/>
        </p:nvSpPr>
        <p:spPr>
          <a:xfrm>
            <a:off x="628650" y="1848468"/>
            <a:ext cx="7886700" cy="36743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None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5F28D4-CBC1-49AA-B46F-FE3926767E4B}"/>
              </a:ext>
            </a:extLst>
          </p:cNvPr>
          <p:cNvSpPr txBox="1">
            <a:spLocks/>
          </p:cNvSpPr>
          <p:nvPr/>
        </p:nvSpPr>
        <p:spPr>
          <a:xfrm>
            <a:off x="628650" y="857251"/>
            <a:ext cx="7886700" cy="9234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GB" sz="45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188C19-4D89-4698-B561-E79416B8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156608"/>
            <a:ext cx="8357508" cy="386443"/>
          </a:xfrm>
        </p:spPr>
        <p:txBody>
          <a:bodyPr>
            <a:noAutofit/>
          </a:bodyPr>
          <a:lstStyle/>
          <a:p>
            <a:r>
              <a:rPr lang="en-GB" sz="2850" dirty="0"/>
              <a:t>The line manager role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2ECA6EF-1D99-471E-971F-FD97AF28D258}"/>
              </a:ext>
            </a:extLst>
          </p:cNvPr>
          <p:cNvSpPr/>
          <p:nvPr/>
        </p:nvSpPr>
        <p:spPr>
          <a:xfrm>
            <a:off x="2210710" y="1375704"/>
            <a:ext cx="4106592" cy="4106592"/>
          </a:xfrm>
          <a:prstGeom prst="triangle">
            <a:avLst/>
          </a:prstGeom>
          <a:solidFill>
            <a:srgbClr val="DBD3E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5FCE06-90BA-4FF8-9A39-3B7B166E44D5}"/>
              </a:ext>
            </a:extLst>
          </p:cNvPr>
          <p:cNvGrpSpPr/>
          <p:nvPr/>
        </p:nvGrpSpPr>
        <p:grpSpPr>
          <a:xfrm>
            <a:off x="4264005" y="1788569"/>
            <a:ext cx="3682567" cy="972107"/>
            <a:chOff x="4189414" y="550486"/>
            <a:chExt cx="3559046" cy="12961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26F137-EC27-4F7A-9490-B4A26019AC87}"/>
                </a:ext>
              </a:extLst>
            </p:cNvPr>
            <p:cNvSpPr/>
            <p:nvPr/>
          </p:nvSpPr>
          <p:spPr>
            <a:xfrm>
              <a:off x="4189414" y="550486"/>
              <a:ext cx="3559046" cy="1296143"/>
            </a:xfrm>
            <a:prstGeom prst="rect">
              <a:avLst/>
            </a:prstGeom>
            <a:solidFill>
              <a:srgbClr val="B8BAB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E7A5FC-138B-412F-918D-347173875853}"/>
                </a:ext>
              </a:extLst>
            </p:cNvPr>
            <p:cNvSpPr txBox="1"/>
            <p:nvPr/>
          </p:nvSpPr>
          <p:spPr>
            <a:xfrm>
              <a:off x="4189414" y="550486"/>
              <a:ext cx="3183809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85725" rIns="85725" bIns="85725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rgbClr val="520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Empathetic and sensitive conversations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D347F2-B39A-4DA2-A03E-5DFFF58B9157}"/>
              </a:ext>
            </a:extLst>
          </p:cNvPr>
          <p:cNvGrpSpPr/>
          <p:nvPr/>
        </p:nvGrpSpPr>
        <p:grpSpPr>
          <a:xfrm>
            <a:off x="4264005" y="2882190"/>
            <a:ext cx="3900281" cy="972107"/>
            <a:chOff x="4189413" y="2008647"/>
            <a:chExt cx="3758591" cy="12961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63E088-2211-4AD3-8DB6-6A67DC500C0B}"/>
                </a:ext>
              </a:extLst>
            </p:cNvPr>
            <p:cNvSpPr/>
            <p:nvPr/>
          </p:nvSpPr>
          <p:spPr>
            <a:xfrm>
              <a:off x="4189414" y="2008647"/>
              <a:ext cx="3559046" cy="1296143"/>
            </a:xfrm>
            <a:prstGeom prst="rect">
              <a:avLst/>
            </a:prstGeom>
            <a:solidFill>
              <a:srgbClr val="B8BAB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1712EF-6D2A-442B-9414-002FD6F751FC}"/>
                </a:ext>
              </a:extLst>
            </p:cNvPr>
            <p:cNvSpPr txBox="1"/>
            <p:nvPr/>
          </p:nvSpPr>
          <p:spPr>
            <a:xfrm>
              <a:off x="4189413" y="2008647"/>
              <a:ext cx="3758591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85725" rIns="85725" bIns="85725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rgbClr val="520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gateway for helpful support and adjustments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8F5D08-F221-44BD-B4C0-F583B1E87939}"/>
              </a:ext>
            </a:extLst>
          </p:cNvPr>
          <p:cNvGrpSpPr/>
          <p:nvPr/>
        </p:nvGrpSpPr>
        <p:grpSpPr>
          <a:xfrm>
            <a:off x="4264006" y="3975811"/>
            <a:ext cx="3886673" cy="972107"/>
            <a:chOff x="4189414" y="3466808"/>
            <a:chExt cx="3721186" cy="12961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6CF28F-A5DD-47FB-BD6A-C6FE1B38EE35}"/>
                </a:ext>
              </a:extLst>
            </p:cNvPr>
            <p:cNvSpPr/>
            <p:nvPr/>
          </p:nvSpPr>
          <p:spPr>
            <a:xfrm>
              <a:off x="4189414" y="3466808"/>
              <a:ext cx="3559046" cy="1296143"/>
            </a:xfrm>
            <a:prstGeom prst="rect">
              <a:avLst/>
            </a:prstGeom>
            <a:solidFill>
              <a:srgbClr val="B8BAB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EAB37D-D7F7-405F-AE7D-A4C25F89A984}"/>
                </a:ext>
              </a:extLst>
            </p:cNvPr>
            <p:cNvSpPr txBox="1"/>
            <p:nvPr/>
          </p:nvSpPr>
          <p:spPr>
            <a:xfrm>
              <a:off x="4189414" y="3466808"/>
              <a:ext cx="3721186" cy="1296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25" tIns="85725" rIns="85725" bIns="85725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rgbClr val="520D5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leave, absence, return to work flexibly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9774" y="2277342"/>
            <a:ext cx="2095499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520D5D"/>
                </a:solidFill>
                <a:latin typeface="Arial"/>
                <a:cs typeface="Arial"/>
              </a:rPr>
              <a:t>In the context of a trust-based relationship, where line managers are open and approachable, so that employees feel safe to talk about sensitive issues like health and loss   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1863" y="2744933"/>
            <a:ext cx="62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dirty="0">
                <a:solidFill>
                  <a:srgbClr val="520D5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3600" dirty="0">
              <a:solidFill>
                <a:srgbClr val="520D5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20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FB8E81D-6EFB-46FD-AE1B-84890DAED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21" y="383404"/>
            <a:ext cx="1081986" cy="615534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BEFBFC-F54E-42CE-9D69-CD199B17E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1648" r="17063" b="17527"/>
          <a:stretch/>
        </p:blipFill>
        <p:spPr>
          <a:xfrm>
            <a:off x="4890655" y="2990310"/>
            <a:ext cx="4253345" cy="3010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515" y="1121058"/>
            <a:ext cx="6165272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Useful resources: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www.miscarriageassociation.org.uk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www.tommys.org.uk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CIPD report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 manager resources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study – Co-op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3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F787-45D4-B2D8-1E57-677F89761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5988E-7269-74A0-FE4E-DB7BEA673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5EC37578-1BC7-8D4E-2179-0973CC766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DFA2D-F79B-988F-7498-9FC7577125B1}"/>
              </a:ext>
            </a:extLst>
          </p:cNvPr>
          <p:cNvSpPr txBox="1"/>
          <p:nvPr/>
        </p:nvSpPr>
        <p:spPr>
          <a:xfrm>
            <a:off x="114300" y="2742873"/>
            <a:ext cx="75303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300" b="1" dirty="0">
                <a:solidFill>
                  <a:prstClr val="black"/>
                </a:solidFill>
                <a:latin typeface="Calibri" panose="020F0502020204030204"/>
              </a:rPr>
              <a:t>Pregnancy loss – facts and feelings  </a:t>
            </a:r>
            <a:endParaRPr lang="en-GB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14134-3951-0758-1A09-644506C273AA}"/>
              </a:ext>
            </a:extLst>
          </p:cNvPr>
          <p:cNvSpPr txBox="1"/>
          <p:nvPr/>
        </p:nvSpPr>
        <p:spPr>
          <a:xfrm>
            <a:off x="141194" y="3429001"/>
            <a:ext cx="476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Vicki Robinson </a:t>
            </a:r>
          </a:p>
          <a:p>
            <a:pPr defTabSz="6858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Deputy Director, Miscarriage Association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489AE-A773-A459-8693-5A2F7F5C9854}"/>
              </a:ext>
            </a:extLst>
          </p:cNvPr>
          <p:cNvSpPr/>
          <p:nvPr/>
        </p:nvSpPr>
        <p:spPr>
          <a:xfrm>
            <a:off x="7872411" y="1002542"/>
            <a:ext cx="1234849" cy="1181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6AFAB96-F23A-57B7-B08E-9B4CCEA5C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09" y="1002543"/>
            <a:ext cx="1198897" cy="12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9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A60D-1E37-90E8-B4E9-AD3CACDF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icture containing shape&#10;&#10;Description automatically generated">
            <a:extLst>
              <a:ext uri="{FF2B5EF4-FFF2-40B4-BE49-F238E27FC236}">
                <a16:creationId xmlns:a16="http://schemas.microsoft.com/office/drawing/2014/main" id="{62854078-BC83-8B74-051D-30655BDB0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86EB3-645A-82B0-D277-ED03137C1B11}"/>
              </a:ext>
            </a:extLst>
          </p:cNvPr>
          <p:cNvSpPr txBox="1"/>
          <p:nvPr/>
        </p:nvSpPr>
        <p:spPr>
          <a:xfrm>
            <a:off x="208429" y="1009152"/>
            <a:ext cx="5304865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About the Miscarriage Association</a:t>
            </a:r>
          </a:p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Registered UK charity</a:t>
            </a: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Free support and information to </a:t>
            </a:r>
            <a:r>
              <a:rPr lang="en-GB" sz="1650" u="sng" dirty="0">
                <a:solidFill>
                  <a:prstClr val="black"/>
                </a:solidFill>
                <a:latin typeface="Calibri" panose="020F0502020204030204"/>
              </a:rPr>
              <a:t>anyone</a:t>
            </a: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 affected by miscarriage, ectopic or molar pregnancy </a:t>
            </a: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Awareness and education for the public and professionals </a:t>
            </a: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Promoting good care, </a:t>
            </a:r>
            <a:r>
              <a:rPr lang="en-GB" sz="1650" dirty="0" err="1">
                <a:solidFill>
                  <a:prstClr val="black"/>
                </a:solidFill>
                <a:latin typeface="Calibri" panose="020F0502020204030204"/>
              </a:rPr>
              <a:t>eg</a:t>
            </a: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, by advising on programmes like the National Bereavement Care Pathway </a:t>
            </a: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Resources to support employees, employers, HR and line managers </a:t>
            </a:r>
          </a:p>
          <a:p>
            <a:pPr marL="342900" lvl="1" defTabSz="685800"/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4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B7123-FB1E-E550-DAA3-189A9AC32CE6}"/>
              </a:ext>
            </a:extLst>
          </p:cNvPr>
          <p:cNvSpPr txBox="1"/>
          <p:nvPr/>
        </p:nvSpPr>
        <p:spPr>
          <a:xfrm>
            <a:off x="147917" y="857250"/>
            <a:ext cx="6858002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GB" sz="10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Miscarriage </a:t>
            </a:r>
          </a:p>
          <a:p>
            <a:pPr defTabSz="685800">
              <a:defRPr/>
            </a:pPr>
            <a:endParaRPr lang="en-GB" sz="270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An estimated 1 in 4 pregnancies ends in miscarriage</a:t>
            </a:r>
          </a:p>
          <a:p>
            <a:pPr marL="342900" lvl="1" defTabSz="685800">
              <a:buFont typeface="Wingdings" panose="05000000000000000000" pitchFamily="2" charset="2"/>
              <a:buChar char="Ø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Around 250,000 pregnancy losses each year in the UK </a:t>
            </a:r>
          </a:p>
          <a:p>
            <a:pPr marL="342900" lvl="1" defTabSz="685800">
              <a:buFont typeface="Wingdings" panose="05000000000000000000" pitchFamily="2" charset="2"/>
              <a:buChar char="Ø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It can be very emotionally and physically distressing</a:t>
            </a:r>
          </a:p>
          <a:p>
            <a:pPr marL="342900" lvl="1" defTabSz="685800"/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Many women and their partners experience pregnancy loss as a bereavement like any other</a:t>
            </a:r>
          </a:p>
          <a:p>
            <a:pPr marL="342900" lvl="1" defTabSz="685800">
              <a:buFont typeface="Wingdings" panose="05000000000000000000" pitchFamily="2" charset="2"/>
              <a:buChar char="Ø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It is usually an one-off but many couples experience recurrent miscarriage </a:t>
            </a:r>
          </a:p>
          <a:p>
            <a:pPr defTabSz="685800">
              <a:defRPr/>
            </a:pPr>
            <a:r>
              <a:rPr lang="en-GB" sz="1500" b="1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	</a:t>
            </a:r>
          </a:p>
          <a:p>
            <a:pPr defTabSz="685800">
              <a:defRPr/>
            </a:pPr>
            <a:endParaRPr lang="en-GB" sz="1500" b="1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algn="ctr" defTabSz="685800">
              <a:defRPr/>
            </a:pPr>
            <a:endParaRPr lang="en-GB" sz="270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857250"/>
            <a:ext cx="9144000" cy="5143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B7123-FB1E-E550-DAA3-189A9AC32CE6}"/>
              </a:ext>
            </a:extLst>
          </p:cNvPr>
          <p:cNvSpPr txBox="1"/>
          <p:nvPr/>
        </p:nvSpPr>
        <p:spPr>
          <a:xfrm>
            <a:off x="147917" y="857251"/>
            <a:ext cx="703281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GB" sz="10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Ectopic pregnancy  </a:t>
            </a:r>
          </a:p>
          <a:p>
            <a:pPr defTabSz="685800">
              <a:defRPr/>
            </a:pPr>
            <a:endParaRPr lang="en-GB" sz="270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Around 1 in 80 pregnancies is ectopic</a:t>
            </a:r>
          </a:p>
          <a:p>
            <a:pPr marL="342900" lvl="1" defTabSz="685800"/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An ectopic pregnancy cannot survive and will need medical or surgical management. It can be life-threatening</a:t>
            </a:r>
          </a:p>
          <a:p>
            <a:pPr marL="342900" lvl="1" defTabSz="685800"/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B2F7A-DC78-A9EF-3845-54C44425885A}"/>
              </a:ext>
            </a:extLst>
          </p:cNvPr>
          <p:cNvSpPr txBox="1"/>
          <p:nvPr/>
        </p:nvSpPr>
        <p:spPr>
          <a:xfrm>
            <a:off x="147917" y="3105054"/>
            <a:ext cx="70328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endParaRPr lang="en-GB" sz="10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Molar pregnancy  </a:t>
            </a:r>
          </a:p>
          <a:p>
            <a:pPr marL="342900" lvl="1" defTabSz="685800"/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1 in 600 pregnancies are molar which is due to abnormal conception and development </a:t>
            </a:r>
          </a:p>
          <a:p>
            <a:pPr marL="342900" lvl="1" defTabSz="685800">
              <a:buFont typeface="Wingdings" panose="05000000000000000000" pitchFamily="2" charset="2"/>
              <a:buChar char="Ø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Molar pregnancies cannot survive and need specialist follow-up </a:t>
            </a:r>
          </a:p>
        </p:txBody>
      </p:sp>
    </p:spTree>
    <p:extLst>
      <p:ext uri="{BB962C8B-B14F-4D97-AF65-F5344CB8AC3E}">
        <p14:creationId xmlns:p14="http://schemas.microsoft.com/office/powerpoint/2010/main" val="354664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857250"/>
            <a:ext cx="9144000" cy="5143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FE489-9610-C1B0-0E24-02AD7A13ABDB}"/>
              </a:ext>
            </a:extLst>
          </p:cNvPr>
          <p:cNvSpPr txBox="1"/>
          <p:nvPr/>
        </p:nvSpPr>
        <p:spPr>
          <a:xfrm>
            <a:off x="147917" y="3926857"/>
            <a:ext cx="694925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Stillbirth or neonatal death</a:t>
            </a:r>
            <a:endParaRPr lang="en-GB" sz="270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marL="342900" lvl="1" defTabSz="685800"/>
            <a:endParaRPr lang="en-GB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342900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1 in 250 babies are stillborn</a:t>
            </a:r>
          </a:p>
          <a:p>
            <a:pPr marL="685800" lvl="1" indent="-342900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1 in 360 babies die before 28 days old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4CE50-B28B-2D8E-3CC0-E90B438CD65D}"/>
              </a:ext>
            </a:extLst>
          </p:cNvPr>
          <p:cNvSpPr txBox="1"/>
          <p:nvPr/>
        </p:nvSpPr>
        <p:spPr>
          <a:xfrm>
            <a:off x="147916" y="994843"/>
            <a:ext cx="8903417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Embryo transfer loss</a:t>
            </a:r>
            <a:endParaRPr lang="en-GB" sz="270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marL="342900" lvl="1" defTabSz="685800"/>
            <a:endParaRPr lang="en-GB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Fertility treatment does not result in pregnancy </a:t>
            </a:r>
          </a:p>
          <a:p>
            <a:pPr marL="342900" lvl="1" defTabSz="685800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59B62-4378-DD52-66BB-91559CE26865}"/>
              </a:ext>
            </a:extLst>
          </p:cNvPr>
          <p:cNvSpPr txBox="1"/>
          <p:nvPr/>
        </p:nvSpPr>
        <p:spPr>
          <a:xfrm>
            <a:off x="147916" y="2333671"/>
            <a:ext cx="694925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Abortion/termination</a:t>
            </a:r>
            <a:endParaRPr lang="en-GB" sz="270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marL="342900" lvl="1" defTabSz="685800"/>
            <a:endParaRPr lang="en-GB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600075" lvl="1" indent="-257175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Surgical or medical intervention </a:t>
            </a:r>
          </a:p>
          <a:p>
            <a:pPr marL="600075" lvl="1" indent="-257175" defTabSz="685800">
              <a:buFont typeface="Wingdings" panose="05000000000000000000" pitchFamily="2" charset="2"/>
              <a:buChar char="Ø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Maternal health/foetal anomaly </a:t>
            </a:r>
          </a:p>
        </p:txBody>
      </p:sp>
    </p:spTree>
    <p:extLst>
      <p:ext uri="{BB962C8B-B14F-4D97-AF65-F5344CB8AC3E}">
        <p14:creationId xmlns:p14="http://schemas.microsoft.com/office/powerpoint/2010/main" val="66699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5D459-A9F3-0D59-1623-1192CC71A352}"/>
              </a:ext>
            </a:extLst>
          </p:cNvPr>
          <p:cNvSpPr txBox="1"/>
          <p:nvPr/>
        </p:nvSpPr>
        <p:spPr>
          <a:xfrm>
            <a:off x="147918" y="971550"/>
            <a:ext cx="6293223" cy="427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Physical impact of pregnancy loss </a:t>
            </a:r>
          </a:p>
          <a:p>
            <a:pPr defTabSz="685800">
              <a:defRPr/>
            </a:pPr>
            <a:endParaRPr lang="en-GB" sz="15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Spontaneous or expectant, medical or surgical management 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Pain and bleeding, labour-like process/contractions 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Collapse (ectopic pregnancy), severe loss of blood 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Ongoing medical appointments/procedures 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Trouble sleeping – tiredness/exhaustion 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Weakness </a:t>
            </a: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§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Hormonal changes/mood swings </a:t>
            </a:r>
          </a:p>
          <a:p>
            <a:pPr defTabSz="685800">
              <a:defRPr/>
            </a:pPr>
            <a:endParaRPr lang="en-GB" sz="15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1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8FEB9-A54D-2034-B05A-9C878E53C4BD}"/>
              </a:ext>
            </a:extLst>
          </p:cNvPr>
          <p:cNvSpPr txBox="1"/>
          <p:nvPr/>
        </p:nvSpPr>
        <p:spPr>
          <a:xfrm>
            <a:off x="147918" y="971551"/>
            <a:ext cx="71455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Feelings after pregnancy loss </a:t>
            </a:r>
          </a:p>
          <a:p>
            <a:pPr defTabSz="685800">
              <a:defRPr/>
            </a:pPr>
            <a:endParaRPr lang="en-GB" sz="2700" b="1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Shock		Distress	Powerlessness	Grief and loss</a:t>
            </a: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Emptiness	Anger		Seeking reasons	Guilt/blame</a:t>
            </a: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		</a:t>
            </a: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Failure	Jealousy	Isolation	Anxiety</a:t>
            </a: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Needing to be strong		Relationship problems</a:t>
            </a: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endParaRPr lang="en-GB" sz="3600" b="1" dirty="0">
              <a:solidFill>
                <a:prstClr val="black"/>
              </a:solidFill>
              <a:latin typeface="Gill Sans MT" panose="020B0502020104020203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Miller, Senior Policy Advisor - Diversity and Inclusion, CIPD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CDE17-D883-A46B-304B-070BCEC703BA}"/>
              </a:ext>
            </a:extLst>
          </p:cNvPr>
          <p:cNvSpPr txBox="1"/>
          <p:nvPr/>
        </p:nvSpPr>
        <p:spPr>
          <a:xfrm>
            <a:off x="147919" y="971551"/>
            <a:ext cx="6468035" cy="454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Miscarriage and mental health  </a:t>
            </a:r>
          </a:p>
          <a:p>
            <a:pPr defTabSz="685800">
              <a:defRPr/>
            </a:pPr>
            <a:endParaRPr lang="en-GB" sz="1500" b="1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r>
              <a:rPr lang="en-GB" sz="165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One month after pregnancy loss …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Almost a third of women had symptoms of PTSD</a:t>
            </a:r>
          </a:p>
          <a:p>
            <a:pPr defTabSz="685800">
              <a:buFont typeface="Wingdings" panose="05000000000000000000" pitchFamily="2" charset="2"/>
              <a:buChar char="Ø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 in 4 had moderate to severe anxiety</a:t>
            </a:r>
          </a:p>
          <a:p>
            <a:pPr defTabSz="685800">
              <a:buFont typeface="Wingdings" panose="05000000000000000000" pitchFamily="2" charset="2"/>
              <a:buChar char="Ø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 in 10 had moderate to severe depression 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165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Nine months after pregnancy loss …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1in 5 women were experiencing symptoms of PTSD, equating to around 45,000 a year </a:t>
            </a:r>
          </a:p>
          <a:p>
            <a:pPr defTabSz="685800">
              <a:buFont typeface="Wingdings" panose="05000000000000000000" pitchFamily="2" charset="2"/>
              <a:buChar char="Ø"/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17% had moderate to severe anxiety, 6% had moderate to severe depression </a:t>
            </a:r>
            <a:endParaRPr lang="en-GB" sz="240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1D84-9DC1-49C6-19DB-263D5484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D5AE03DB-5DCE-50B9-1D26-613E9F5B7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E19DB-C6E9-976C-A98E-909E1A5F2CC1}"/>
              </a:ext>
            </a:extLst>
          </p:cNvPr>
          <p:cNvSpPr txBox="1"/>
          <p:nvPr/>
        </p:nvSpPr>
        <p:spPr>
          <a:xfrm>
            <a:off x="147918" y="971550"/>
            <a:ext cx="6844553" cy="639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Partners, too  </a:t>
            </a:r>
          </a:p>
          <a:p>
            <a:pPr defTabSz="685800">
              <a:defRPr/>
            </a:pPr>
            <a:endParaRPr lang="en-GB" sz="2700" b="1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defTabSz="685800">
              <a:defRPr/>
            </a:pPr>
            <a:r>
              <a:rPr lang="en-GB" sz="165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One month after pregnancy loss …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 in 14 had symptoms of PTSD</a:t>
            </a:r>
          </a:p>
          <a:p>
            <a:pPr defTabSz="685800">
              <a:buFont typeface="Wingdings" panose="05000000000000000000" pitchFamily="2" charset="2"/>
              <a:buChar char="Ø"/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165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Three months after pregnancy loss …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 in 12 had symptoms of PTSD 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165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Nine months after pregnancy loss …</a:t>
            </a:r>
          </a:p>
          <a:p>
            <a:pPr defTabSz="685800">
              <a:defRPr/>
            </a:pPr>
            <a:endParaRPr lang="en-GB" sz="16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buFont typeface="Wingdings" panose="05000000000000000000" pitchFamily="2" charset="2"/>
              <a:buChar char="Ø"/>
              <a:defRPr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1 in 25 were still showing symptoms of PTSD </a:t>
            </a:r>
            <a:endParaRPr lang="en-GB" sz="13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defTabSz="685800"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*Studies by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Bourne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, Farren et al at Imperial College, London, 2020. </a:t>
            </a:r>
          </a:p>
          <a:p>
            <a:pPr defTabSz="685800">
              <a:defRPr/>
            </a:pPr>
            <a:endParaRPr lang="en-GB" sz="2400" b="1" dirty="0">
              <a:solidFill>
                <a:prstClr val="black"/>
              </a:solidFill>
              <a:latin typeface="Gill Sans MT" panose="020B0502020104020203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2400" b="1" dirty="0">
              <a:solidFill>
                <a:prstClr val="black"/>
              </a:solidFill>
              <a:latin typeface="Gill Sans MT" panose="020B0502020104020203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2400" b="1" dirty="0">
              <a:solidFill>
                <a:prstClr val="black"/>
              </a:solidFill>
              <a:latin typeface="Gill Sans MT" panose="020B0502020104020203" pitchFamily="34" charset="0"/>
              <a:cs typeface="Calibri" pitchFamily="34" charset="0"/>
            </a:endParaRPr>
          </a:p>
          <a:p>
            <a:pPr defTabSz="685800">
              <a:defRPr/>
            </a:pPr>
            <a:endParaRPr lang="en-GB" sz="3600" b="1" dirty="0">
              <a:solidFill>
                <a:prstClr val="black"/>
              </a:solidFill>
              <a:latin typeface="Gill Sans MT" panose="020B0502020104020203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4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61C5-24F7-2142-8B2D-044F8B20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4F903359-030F-B6A0-8E6A-1DA361969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E1AF2-305B-C5DC-C704-0C064E66DE21}"/>
              </a:ext>
            </a:extLst>
          </p:cNvPr>
          <p:cNvSpPr txBox="1"/>
          <p:nvPr/>
        </p:nvSpPr>
        <p:spPr>
          <a:xfrm>
            <a:off x="155564" y="909218"/>
            <a:ext cx="5267939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/>
                <a:ea typeface="Calibri" pitchFamily="34" charset="0"/>
                <a:cs typeface="Calibri" pitchFamily="34" charset="0"/>
              </a:rPr>
              <a:t>More information  </a:t>
            </a:r>
          </a:p>
          <a:p>
            <a:pPr defTabSz="685800">
              <a:defRPr/>
            </a:pPr>
            <a:endParaRPr lang="en-GB" sz="1650" dirty="0">
              <a:solidFill>
                <a:prstClr val="black"/>
              </a:solidFill>
              <a:latin typeface="Calibri" panose="020F0502020204030204"/>
              <a:ea typeface="Calibri" pitchFamily="34" charset="0"/>
              <a:cs typeface="Calibri" pitchFamily="34" charset="0"/>
            </a:endParaRPr>
          </a:p>
          <a:p>
            <a:pPr marL="342900" lvl="1" defTabSz="685800"/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Free workplace resources </a:t>
            </a: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Information for employers, employees, managers and HR </a:t>
            </a: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Policy template and guidance </a:t>
            </a: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Training and consultancy</a:t>
            </a: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endParaRPr lang="en-GB" sz="165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342900" defTabSz="685800">
              <a:buFont typeface="Wingdings" panose="05000000000000000000" pitchFamily="2" charset="2"/>
              <a:buChar char="§"/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Pregnancy Loss Pledge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EDBB-3A0B-EBA2-0608-81C9145F3C15}"/>
              </a:ext>
            </a:extLst>
          </p:cNvPr>
          <p:cNvSpPr txBox="1"/>
          <p:nvPr/>
        </p:nvSpPr>
        <p:spPr>
          <a:xfrm>
            <a:off x="261257" y="5026479"/>
            <a:ext cx="4898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700" b="1" dirty="0">
                <a:solidFill>
                  <a:srgbClr val="5AADD6"/>
                </a:solidFill>
                <a:latin typeface="Calibri" panose="020F0502020204030204"/>
              </a:rPr>
              <a:t>miscarriageassociation.org.uk </a:t>
            </a:r>
          </a:p>
        </p:txBody>
      </p:sp>
    </p:spTree>
    <p:extLst>
      <p:ext uri="{BB962C8B-B14F-4D97-AF65-F5344CB8AC3E}">
        <p14:creationId xmlns:p14="http://schemas.microsoft.com/office/powerpoint/2010/main" val="107840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2317" y="1784796"/>
            <a:ext cx="5784056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sz="3600" kern="0" spc="-45" dirty="0">
                <a:solidFill>
                  <a:srgbClr val="FFFFFF"/>
                </a:solidFill>
                <a:latin typeface="Verdana"/>
                <a:cs typeface="Verdana"/>
              </a:rPr>
              <a:t>Top</a:t>
            </a:r>
            <a:r>
              <a:rPr sz="3600" kern="0" spc="-24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30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3600" kern="0" spc="-2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27" dirty="0">
                <a:solidFill>
                  <a:srgbClr val="FFFFFF"/>
                </a:solidFill>
                <a:latin typeface="Verdana"/>
                <a:cs typeface="Verdana"/>
              </a:rPr>
              <a:t>things</a:t>
            </a:r>
            <a:r>
              <a:rPr sz="3600" kern="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39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3600" kern="0" spc="-2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3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3600" kern="0" spc="-22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3600" kern="0" spc="-23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9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3600" kern="0" spc="-94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3600" kern="0" spc="-21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53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3600" kern="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34" dirty="0">
                <a:solidFill>
                  <a:srgbClr val="FFFFFF"/>
                </a:solidFill>
                <a:latin typeface="Verdana"/>
                <a:cs typeface="Verdana"/>
              </a:rPr>
              <a:t>employees </a:t>
            </a:r>
            <a:r>
              <a:rPr sz="3600" kern="0" spc="-127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3600" kern="0" spc="-21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20" dirty="0">
                <a:solidFill>
                  <a:srgbClr val="FFFFFF"/>
                </a:solidFill>
                <a:latin typeface="Verdana"/>
                <a:cs typeface="Verdana"/>
              </a:rPr>
              <a:t>pregnancy</a:t>
            </a:r>
            <a:r>
              <a:rPr sz="3600" kern="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9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3600" kern="0" spc="-94" dirty="0">
                <a:solidFill>
                  <a:srgbClr val="FFFFFF"/>
                </a:solidFill>
                <a:latin typeface="Verdana"/>
                <a:cs typeface="Verdana"/>
              </a:rPr>
              <a:t>baby</a:t>
            </a:r>
            <a:r>
              <a:rPr sz="3600" kern="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kern="0" spc="-15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endParaRPr sz="3600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471" y="6038851"/>
            <a:ext cx="1003553" cy="4777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317" y="4424836"/>
            <a:ext cx="393668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kern="0" spc="-71" dirty="0">
                <a:solidFill>
                  <a:srgbClr val="FFFFFF"/>
                </a:solidFill>
                <a:latin typeface="Verdana"/>
                <a:cs typeface="Verdana"/>
              </a:rPr>
              <a:t>Rosie</a:t>
            </a:r>
            <a:r>
              <a:rPr kern="0" spc="-12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8" dirty="0">
                <a:solidFill>
                  <a:srgbClr val="FFFFFF"/>
                </a:solidFill>
                <a:latin typeface="Verdana"/>
                <a:cs typeface="Verdana"/>
              </a:rPr>
              <a:t>Leverton</a:t>
            </a:r>
            <a:endParaRPr kern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9525" defTabSz="685800">
              <a:spcBef>
                <a:spcPts val="30"/>
              </a:spcBef>
            </a:pPr>
            <a:r>
              <a:rPr sz="1500" kern="0" spc="-60" dirty="0">
                <a:solidFill>
                  <a:srgbClr val="FFFFFF"/>
                </a:solidFill>
                <a:latin typeface="Verdana"/>
                <a:cs typeface="Verdana"/>
              </a:rPr>
              <a:t>Head</a:t>
            </a:r>
            <a:r>
              <a:rPr sz="1500" kern="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kern="0" spc="-26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kern="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kern="0" spc="-38" dirty="0">
                <a:solidFill>
                  <a:srgbClr val="FFFFFF"/>
                </a:solidFill>
                <a:latin typeface="Verdana"/>
                <a:cs typeface="Verdana"/>
              </a:rPr>
              <a:t>Corporate</a:t>
            </a:r>
            <a:r>
              <a:rPr sz="1500" kern="0" spc="-6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kern="0" spc="-75" dirty="0">
                <a:solidFill>
                  <a:srgbClr val="FFFFFF"/>
                </a:solidFill>
                <a:latin typeface="Verdana"/>
                <a:cs typeface="Verdana"/>
              </a:rPr>
              <a:t>Partnerships</a:t>
            </a:r>
            <a:r>
              <a:rPr sz="1500" kern="0" spc="-3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kern="0" spc="-60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1500" kern="0" spc="-41" dirty="0">
                <a:solidFill>
                  <a:srgbClr val="FFFFFF"/>
                </a:solidFill>
                <a:latin typeface="Verdana"/>
                <a:cs typeface="Verdana"/>
              </a:rPr>
              <a:t>Tommy’s</a:t>
            </a:r>
            <a:endParaRPr sz="1500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2169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1700033"/>
            <a:ext cx="3275171" cy="989695"/>
          </a:xfrm>
          <a:prstGeom prst="rect">
            <a:avLst/>
          </a:prstGeom>
        </p:spPr>
        <p:txBody>
          <a:bodyPr vert="horz" wrap="square" lIns="0" tIns="65723" rIns="0" bIns="0" rtlCol="0">
            <a:spAutoFit/>
          </a:bodyPr>
          <a:lstStyle/>
          <a:p>
            <a:pPr marL="9525" marR="3810">
              <a:lnSpc>
                <a:spcPts val="3563"/>
              </a:lnSpc>
              <a:spcBef>
                <a:spcPts val="518"/>
              </a:spcBef>
            </a:pPr>
            <a:r>
              <a:rPr spc="45" dirty="0">
                <a:solidFill>
                  <a:srgbClr val="FFFFFF"/>
                </a:solidFill>
              </a:rPr>
              <a:t>We</a:t>
            </a:r>
            <a:r>
              <a:rPr spc="-203" dirty="0">
                <a:solidFill>
                  <a:srgbClr val="FFFFFF"/>
                </a:solidFill>
              </a:rPr>
              <a:t> </a:t>
            </a:r>
            <a:r>
              <a:rPr spc="-139" dirty="0">
                <a:solidFill>
                  <a:srgbClr val="FFFFFF"/>
                </a:solidFill>
              </a:rPr>
              <a:t>exist</a:t>
            </a:r>
            <a:r>
              <a:rPr spc="-191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217" dirty="0">
                <a:solidFill>
                  <a:srgbClr val="FFFFFF"/>
                </a:solidFill>
              </a:rPr>
              <a:t> </a:t>
            </a:r>
            <a:r>
              <a:rPr spc="-169" dirty="0">
                <a:solidFill>
                  <a:srgbClr val="FFFFFF"/>
                </a:solidFill>
              </a:rPr>
              <a:t>save </a:t>
            </a:r>
            <a:r>
              <a:rPr spc="-79" dirty="0">
                <a:solidFill>
                  <a:srgbClr val="FFFFFF"/>
                </a:solidFill>
              </a:rPr>
              <a:t>babies’</a:t>
            </a:r>
            <a:r>
              <a:rPr spc="-188" dirty="0">
                <a:solidFill>
                  <a:srgbClr val="FFFFFF"/>
                </a:solidFill>
              </a:rPr>
              <a:t> </a:t>
            </a:r>
            <a:r>
              <a:rPr spc="-8" dirty="0">
                <a:solidFill>
                  <a:srgbClr val="FFFFFF"/>
                </a:solidFill>
              </a:rPr>
              <a:t>lives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05" y="2961905"/>
            <a:ext cx="4393883" cy="270369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297180" defTabSz="685800">
              <a:spcBef>
                <a:spcPts val="68"/>
              </a:spcBef>
            </a:pPr>
            <a:r>
              <a:rPr sz="1950" kern="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950" kern="0" spc="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Tommy’s,</a:t>
            </a:r>
            <a:r>
              <a:rPr sz="1950" kern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68" dirty="0">
                <a:solidFill>
                  <a:srgbClr val="FFFFFF"/>
                </a:solidFill>
                <a:latin typeface="Calibri"/>
                <a:cs typeface="Calibri"/>
              </a:rPr>
              <a:t>refuse</a:t>
            </a:r>
            <a:r>
              <a:rPr sz="1950" kern="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4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83" dirty="0">
                <a:solidFill>
                  <a:srgbClr val="FFFFFF"/>
                </a:solidFill>
                <a:latin typeface="Calibri"/>
                <a:cs typeface="Calibri"/>
              </a:rPr>
              <a:t>accept </a:t>
            </a:r>
            <a:r>
              <a:rPr sz="1950" kern="0" spc="41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950" kern="0" spc="-338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950" kern="0" spc="15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113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950" kern="0" spc="15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38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950" kern="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153" dirty="0">
                <a:solidFill>
                  <a:srgbClr val="001F5F"/>
                </a:solidFill>
                <a:latin typeface="Calibri"/>
                <a:cs typeface="Calibri"/>
              </a:rPr>
              <a:t>pregnancies</a:t>
            </a:r>
            <a:r>
              <a:rPr sz="1950" kern="0" spc="20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165" dirty="0">
                <a:solidFill>
                  <a:srgbClr val="001F5F"/>
                </a:solidFill>
                <a:latin typeface="Calibri"/>
                <a:cs typeface="Calibri"/>
              </a:rPr>
              <a:t>end</a:t>
            </a:r>
            <a:r>
              <a:rPr sz="1950" kern="0" spc="1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113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950" kern="0" spc="1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113" dirty="0">
                <a:solidFill>
                  <a:srgbClr val="001F5F"/>
                </a:solidFill>
                <a:latin typeface="Calibri"/>
                <a:cs typeface="Calibri"/>
              </a:rPr>
              <a:t>loss</a:t>
            </a:r>
            <a:r>
              <a:rPr sz="1950" kern="0" spc="16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53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endParaRPr sz="19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defTabSz="685800"/>
            <a:r>
              <a:rPr sz="1950" kern="0" spc="135" dirty="0">
                <a:solidFill>
                  <a:srgbClr val="001F5F"/>
                </a:solidFill>
                <a:latin typeface="Calibri"/>
                <a:cs typeface="Calibri"/>
              </a:rPr>
              <a:t>premature</a:t>
            </a:r>
            <a:r>
              <a:rPr sz="1950" kern="0" spc="18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kern="0" spc="86" dirty="0">
                <a:solidFill>
                  <a:srgbClr val="001F5F"/>
                </a:solidFill>
                <a:latin typeface="Calibri"/>
                <a:cs typeface="Calibri"/>
              </a:rPr>
              <a:t>birth.</a:t>
            </a:r>
            <a:endParaRPr sz="19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>
              <a:spcBef>
                <a:spcPts val="4"/>
              </a:spcBef>
            </a:pPr>
            <a:endParaRPr sz="191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marR="3810" defTabSz="685800">
              <a:spcBef>
                <a:spcPts val="4"/>
              </a:spcBef>
            </a:pPr>
            <a:r>
              <a:rPr sz="1950" kern="0" dirty="0">
                <a:solidFill>
                  <a:srgbClr val="FFFFFF"/>
                </a:solidFill>
                <a:latin typeface="Calibri"/>
                <a:cs typeface="Calibri"/>
              </a:rPr>
              <a:t>We’re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94" dirty="0">
                <a:solidFill>
                  <a:srgbClr val="FFFFFF"/>
                </a:solidFill>
                <a:latin typeface="Calibri"/>
                <a:cs typeface="Calibri"/>
              </a:rPr>
              <a:t>dedicated </a:t>
            </a:r>
            <a:r>
              <a:rPr sz="1950" kern="0" spc="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50" kern="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113" dirty="0">
                <a:solidFill>
                  <a:srgbClr val="FFFFFF"/>
                </a:solidFill>
                <a:latin typeface="Calibri"/>
                <a:cs typeface="Calibri"/>
              </a:rPr>
              <a:t>finding</a:t>
            </a:r>
            <a:r>
              <a:rPr sz="1950" kern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94" dirty="0">
                <a:solidFill>
                  <a:srgbClr val="FFFFFF"/>
                </a:solidFill>
                <a:latin typeface="Calibri"/>
                <a:cs typeface="Calibri"/>
              </a:rPr>
              <a:t>causes</a:t>
            </a:r>
            <a:r>
              <a:rPr sz="1950" kern="0" spc="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116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50" kern="0" spc="68" dirty="0">
                <a:solidFill>
                  <a:srgbClr val="FFFFFF"/>
                </a:solidFill>
                <a:latin typeface="Calibri"/>
                <a:cs typeface="Calibri"/>
              </a:rPr>
              <a:t>treatments</a:t>
            </a:r>
            <a:r>
              <a:rPr sz="1950" kern="0" spc="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50" kern="0" spc="6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68" dirty="0">
                <a:solidFill>
                  <a:srgbClr val="FFFFFF"/>
                </a:solidFill>
                <a:latin typeface="Calibri"/>
                <a:cs typeface="Calibri"/>
              </a:rPr>
              <a:t>save</a:t>
            </a:r>
            <a:r>
              <a:rPr sz="1950" kern="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90" dirty="0">
                <a:solidFill>
                  <a:srgbClr val="FFFFFF"/>
                </a:solidFill>
                <a:latin typeface="Calibri"/>
                <a:cs typeface="Calibri"/>
              </a:rPr>
              <a:t>babies’</a:t>
            </a:r>
            <a:r>
              <a:rPr sz="1950" kern="0" spc="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49" dirty="0">
                <a:solidFill>
                  <a:srgbClr val="FFFFFF"/>
                </a:solidFill>
                <a:latin typeface="Calibri"/>
                <a:cs typeface="Calibri"/>
              </a:rPr>
              <a:t>lives</a:t>
            </a:r>
            <a:r>
              <a:rPr sz="1950" kern="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94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50" kern="0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-15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1950" kern="0" spc="94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50" kern="0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98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1950" kern="0" spc="64" dirty="0">
                <a:solidFill>
                  <a:srgbClr val="FFFFFF"/>
                </a:solidFill>
                <a:latin typeface="Calibri"/>
                <a:cs typeface="Calibri"/>
              </a:rPr>
              <a:t> trusted</a:t>
            </a:r>
            <a:r>
              <a:rPr sz="1950" kern="0" spc="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60" dirty="0">
                <a:solidFill>
                  <a:srgbClr val="FFFFFF"/>
                </a:solidFill>
                <a:latin typeface="Calibri"/>
                <a:cs typeface="Calibri"/>
              </a:rPr>
              <a:t>expert </a:t>
            </a:r>
            <a:r>
              <a:rPr sz="1950" kern="0" spc="75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950" kern="0" spc="1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86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950" kern="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950" kern="0" spc="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101" dirty="0">
                <a:solidFill>
                  <a:srgbClr val="FFFFFF"/>
                </a:solidFill>
                <a:latin typeface="Calibri"/>
                <a:cs typeface="Calibri"/>
              </a:rPr>
              <a:t>everyone,</a:t>
            </a:r>
            <a:r>
              <a:rPr sz="1950" kern="0" spc="1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12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56" dirty="0">
                <a:solidFill>
                  <a:srgbClr val="FFFFFF"/>
                </a:solidFill>
                <a:latin typeface="Calibri"/>
                <a:cs typeface="Calibri"/>
              </a:rPr>
              <a:t>matter </a:t>
            </a:r>
            <a:r>
              <a:rPr sz="1950" kern="0" spc="49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950" kern="0" spc="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kern="0" spc="56" dirty="0">
                <a:solidFill>
                  <a:srgbClr val="FFFFFF"/>
                </a:solidFill>
                <a:latin typeface="Calibri"/>
                <a:cs typeface="Calibri"/>
              </a:rPr>
              <a:t>experience.</a:t>
            </a:r>
            <a:endParaRPr sz="19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279" y="6377798"/>
            <a:ext cx="1003553" cy="208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1" y="0"/>
            <a:ext cx="268224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5706" y="934163"/>
            <a:ext cx="6530340" cy="919002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9525">
              <a:spcBef>
                <a:spcPts val="386"/>
              </a:spcBef>
            </a:pPr>
            <a:r>
              <a:rPr sz="2700" spc="-60" dirty="0">
                <a:solidFill>
                  <a:srgbClr val="143056"/>
                </a:solidFill>
                <a:latin typeface="Arial"/>
                <a:cs typeface="Arial"/>
              </a:rPr>
              <a:t>69%</a:t>
            </a:r>
            <a:r>
              <a:rPr sz="2700" spc="-338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500" spc="7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56" dirty="0">
                <a:solidFill>
                  <a:srgbClr val="143056"/>
                </a:solidFill>
                <a:latin typeface="Calibri"/>
                <a:cs typeface="Calibri"/>
              </a:rPr>
              <a:t>parents</a:t>
            </a:r>
            <a:r>
              <a:rPr sz="1500" spc="10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43056"/>
                </a:solidFill>
                <a:latin typeface="Calibri"/>
                <a:cs typeface="Calibri"/>
              </a:rPr>
              <a:t>felt</a:t>
            </a:r>
            <a:r>
              <a:rPr sz="1500" spc="7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43056"/>
                </a:solidFill>
                <a:latin typeface="Calibri"/>
                <a:cs typeface="Calibri"/>
              </a:rPr>
              <a:t>their</a:t>
            </a:r>
            <a:r>
              <a:rPr sz="1500" spc="9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143056"/>
                </a:solidFill>
                <a:latin typeface="Calibri"/>
                <a:cs typeface="Calibri"/>
              </a:rPr>
              <a:t>manager</a:t>
            </a:r>
            <a:r>
              <a:rPr sz="1500" spc="12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56" dirty="0">
                <a:solidFill>
                  <a:srgbClr val="143056"/>
                </a:solidFill>
                <a:latin typeface="Calibri"/>
                <a:cs typeface="Calibri"/>
              </a:rPr>
              <a:t>wanted</a:t>
            </a:r>
            <a:r>
              <a:rPr sz="1500" spc="12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38" dirty="0">
                <a:solidFill>
                  <a:srgbClr val="143056"/>
                </a:solidFill>
                <a:latin typeface="Calibri"/>
                <a:cs typeface="Calibri"/>
              </a:rPr>
              <a:t>to</a:t>
            </a:r>
            <a:r>
              <a:rPr sz="150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64" dirty="0">
                <a:solidFill>
                  <a:srgbClr val="143056"/>
                </a:solidFill>
                <a:latin typeface="Calibri"/>
                <a:cs typeface="Calibri"/>
              </a:rPr>
              <a:t>support</a:t>
            </a:r>
            <a:r>
              <a:rPr sz="1500" spc="9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143056"/>
                </a:solidFill>
                <a:latin typeface="Calibri"/>
                <a:cs typeface="Calibri"/>
              </a:rPr>
              <a:t>them,</a:t>
            </a:r>
            <a:endParaRPr sz="1500" dirty="0">
              <a:latin typeface="Calibri"/>
              <a:cs typeface="Calibri"/>
            </a:endParaRPr>
          </a:p>
          <a:p>
            <a:pPr marL="2332673">
              <a:spcBef>
                <a:spcPts val="311"/>
              </a:spcBef>
            </a:pPr>
            <a:r>
              <a:rPr sz="1500" spc="83" dirty="0">
                <a:solidFill>
                  <a:srgbClr val="143056"/>
                </a:solidFill>
                <a:latin typeface="Calibri"/>
                <a:cs typeface="Calibri"/>
              </a:rPr>
              <a:t>but </a:t>
            </a:r>
            <a:r>
              <a:rPr sz="1500" spc="60" dirty="0">
                <a:solidFill>
                  <a:srgbClr val="143056"/>
                </a:solidFill>
                <a:latin typeface="Calibri"/>
                <a:cs typeface="Calibri"/>
              </a:rPr>
              <a:t>only</a:t>
            </a:r>
            <a:r>
              <a:rPr sz="1500" spc="10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700" spc="-101" dirty="0">
                <a:solidFill>
                  <a:srgbClr val="143056"/>
                </a:solidFill>
                <a:latin typeface="Arial"/>
                <a:cs typeface="Arial"/>
              </a:rPr>
              <a:t>33%</a:t>
            </a:r>
            <a:r>
              <a:rPr sz="2700" spc="-349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1500" spc="83" dirty="0">
                <a:solidFill>
                  <a:srgbClr val="143056"/>
                </a:solidFill>
                <a:latin typeface="Calibri"/>
                <a:cs typeface="Calibri"/>
              </a:rPr>
              <a:t>said </a:t>
            </a:r>
            <a:r>
              <a:rPr sz="1500" spc="53" dirty="0">
                <a:solidFill>
                  <a:srgbClr val="143056"/>
                </a:solidFill>
                <a:latin typeface="Calibri"/>
                <a:cs typeface="Calibri"/>
              </a:rPr>
              <a:t>they</a:t>
            </a:r>
            <a:r>
              <a:rPr sz="1500" spc="12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60" dirty="0">
                <a:solidFill>
                  <a:srgbClr val="143056"/>
                </a:solidFill>
                <a:latin typeface="Calibri"/>
                <a:cs typeface="Calibri"/>
              </a:rPr>
              <a:t>actually</a:t>
            </a:r>
            <a:r>
              <a:rPr sz="1500" spc="10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64" dirty="0">
                <a:solidFill>
                  <a:srgbClr val="143056"/>
                </a:solidFill>
                <a:latin typeface="Calibri"/>
                <a:cs typeface="Calibri"/>
              </a:rPr>
              <a:t>knew</a:t>
            </a:r>
            <a:r>
              <a:rPr sz="1500" spc="9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64" dirty="0">
                <a:solidFill>
                  <a:srgbClr val="143056"/>
                </a:solidFill>
                <a:latin typeface="Calibri"/>
                <a:cs typeface="Calibri"/>
              </a:rPr>
              <a:t>how</a:t>
            </a:r>
            <a:r>
              <a:rPr sz="1500" spc="9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spc="-19" dirty="0">
                <a:solidFill>
                  <a:srgbClr val="143056"/>
                </a:solidFill>
                <a:latin typeface="Calibri"/>
                <a:cs typeface="Calibri"/>
              </a:rPr>
              <a:t>to.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60" y="4129211"/>
            <a:ext cx="7955280" cy="25822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700" kern="0" spc="-71" dirty="0">
                <a:solidFill>
                  <a:srgbClr val="143056"/>
                </a:solidFill>
                <a:latin typeface="Arial"/>
                <a:cs typeface="Arial"/>
              </a:rPr>
              <a:t>20%</a:t>
            </a:r>
            <a:r>
              <a:rPr sz="2700" kern="0" spc="-79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158" dirty="0">
                <a:solidFill>
                  <a:srgbClr val="143056"/>
                </a:solidFill>
                <a:latin typeface="Arial"/>
                <a:cs typeface="Arial"/>
              </a:rPr>
              <a:t>of</a:t>
            </a:r>
            <a:r>
              <a:rPr sz="2700" kern="0" spc="-68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56" dirty="0">
                <a:solidFill>
                  <a:srgbClr val="143056"/>
                </a:solidFill>
                <a:latin typeface="Arial"/>
                <a:cs typeface="Arial"/>
              </a:rPr>
              <a:t>miscarriages</a:t>
            </a:r>
            <a:r>
              <a:rPr sz="2700" kern="0" spc="-45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45" dirty="0">
                <a:solidFill>
                  <a:srgbClr val="143056"/>
                </a:solidFill>
                <a:latin typeface="Arial"/>
                <a:cs typeface="Arial"/>
              </a:rPr>
              <a:t>leave</a:t>
            </a:r>
            <a:r>
              <a:rPr sz="2700" kern="0" spc="-68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105" dirty="0">
                <a:solidFill>
                  <a:srgbClr val="143056"/>
                </a:solidFill>
                <a:latin typeface="Arial"/>
                <a:cs typeface="Arial"/>
              </a:rPr>
              <a:t>symptoms</a:t>
            </a:r>
            <a:r>
              <a:rPr sz="2700" kern="0" spc="-64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158" dirty="0">
                <a:solidFill>
                  <a:srgbClr val="143056"/>
                </a:solidFill>
                <a:latin typeface="Arial"/>
                <a:cs typeface="Arial"/>
              </a:rPr>
              <a:t>of</a:t>
            </a:r>
            <a:r>
              <a:rPr sz="2700" kern="0" spc="-68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-206" dirty="0">
                <a:solidFill>
                  <a:srgbClr val="143056"/>
                </a:solidFill>
                <a:latin typeface="Arial"/>
                <a:cs typeface="Arial"/>
              </a:rPr>
              <a:t>PTSD</a:t>
            </a:r>
            <a:endParaRPr sz="27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/>
            <a:r>
              <a:rPr sz="1500" kern="0" spc="38" dirty="0">
                <a:solidFill>
                  <a:srgbClr val="143056"/>
                </a:solidFill>
                <a:latin typeface="Calibri"/>
                <a:cs typeface="Calibri"/>
              </a:rPr>
              <a:t>for</a:t>
            </a:r>
            <a:r>
              <a:rPr sz="1500" kern="0" spc="9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u="heavy" kern="0" spc="86" dirty="0">
                <a:solidFill>
                  <a:srgbClr val="143056"/>
                </a:solidFill>
                <a:uFill>
                  <a:solidFill>
                    <a:srgbClr val="143056"/>
                  </a:solidFill>
                </a:uFill>
                <a:latin typeface="Calibri"/>
                <a:cs typeface="Calibri"/>
              </a:rPr>
              <a:t>both</a:t>
            </a:r>
            <a:r>
              <a:rPr sz="1500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kern="0" spc="64" dirty="0">
                <a:solidFill>
                  <a:srgbClr val="143056"/>
                </a:solidFill>
                <a:latin typeface="Calibri"/>
                <a:cs typeface="Calibri"/>
              </a:rPr>
              <a:t>parents,</a:t>
            </a:r>
            <a:r>
              <a:rPr sz="1500" kern="0" spc="11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700" kern="0" spc="71" dirty="0">
                <a:solidFill>
                  <a:srgbClr val="143056"/>
                </a:solidFill>
                <a:latin typeface="Arial"/>
                <a:cs typeface="Arial"/>
              </a:rPr>
              <a:t>over</a:t>
            </a:r>
            <a:r>
              <a:rPr sz="2700" kern="0" spc="-53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dirty="0">
                <a:solidFill>
                  <a:srgbClr val="143056"/>
                </a:solidFill>
                <a:latin typeface="Arial"/>
                <a:cs typeface="Arial"/>
              </a:rPr>
              <a:t>9</a:t>
            </a:r>
            <a:r>
              <a:rPr sz="2700" kern="0" spc="-79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131" dirty="0">
                <a:solidFill>
                  <a:srgbClr val="143056"/>
                </a:solidFill>
                <a:latin typeface="Arial"/>
                <a:cs typeface="Arial"/>
              </a:rPr>
              <a:t>months</a:t>
            </a:r>
            <a:r>
              <a:rPr sz="2700" kern="0" spc="-71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2700" kern="0" spc="56" dirty="0">
                <a:solidFill>
                  <a:srgbClr val="143056"/>
                </a:solidFill>
                <a:latin typeface="Arial"/>
                <a:cs typeface="Arial"/>
              </a:rPr>
              <a:t>later.</a:t>
            </a:r>
            <a:endParaRPr lang="en-US" sz="2700" kern="0" spc="56" dirty="0">
              <a:solidFill>
                <a:srgbClr val="143056"/>
              </a:solidFill>
              <a:latin typeface="Arial"/>
              <a:cs typeface="Arial"/>
            </a:endParaRPr>
          </a:p>
          <a:p>
            <a:pPr marL="9525" defTabSz="685800"/>
            <a:endParaRPr lang="en-GB" sz="2700" kern="0" spc="56" dirty="0">
              <a:solidFill>
                <a:srgbClr val="143056"/>
              </a:solidFill>
              <a:latin typeface="Arial"/>
              <a:cs typeface="Arial"/>
            </a:endParaRPr>
          </a:p>
          <a:p>
            <a:pPr marL="9525" defTabSz="685800"/>
            <a:endParaRPr sz="27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6670" marR="3810" indent="4901088" algn="r" defTabSz="685800">
              <a:lnSpc>
                <a:spcPct val="163300"/>
              </a:lnSpc>
              <a:spcBef>
                <a:spcPts val="2408"/>
              </a:spcBef>
            </a:pPr>
            <a:r>
              <a:rPr sz="900" kern="0" spc="-38" dirty="0">
                <a:solidFill>
                  <a:srgbClr val="BC2169"/>
                </a:solidFill>
                <a:latin typeface="Calibri"/>
                <a:cs typeface="Calibri"/>
              </a:rPr>
              <a:t>[1]</a:t>
            </a:r>
            <a:r>
              <a:rPr sz="900" kern="0" spc="53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38" dirty="0">
                <a:solidFill>
                  <a:srgbClr val="BC2169"/>
                </a:solidFill>
                <a:latin typeface="Calibri"/>
                <a:cs typeface="Calibri"/>
              </a:rPr>
              <a:t>Tommy’s</a:t>
            </a:r>
            <a:r>
              <a:rPr sz="900" kern="0" spc="64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34" dirty="0">
                <a:solidFill>
                  <a:srgbClr val="BC2169"/>
                </a:solidFill>
                <a:latin typeface="Calibri"/>
                <a:cs typeface="Calibri"/>
              </a:rPr>
              <a:t>supporter</a:t>
            </a:r>
            <a:r>
              <a:rPr sz="900" kern="0" spc="38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survey</a:t>
            </a:r>
            <a:r>
              <a:rPr sz="900" kern="0" spc="86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53" dirty="0">
                <a:solidFill>
                  <a:srgbClr val="BC2169"/>
                </a:solidFill>
                <a:latin typeface="Calibri"/>
                <a:cs typeface="Calibri"/>
              </a:rPr>
              <a:t>(sample</a:t>
            </a:r>
            <a:r>
              <a:rPr sz="900" kern="0" spc="15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size</a:t>
            </a:r>
            <a:r>
              <a:rPr sz="900" kern="0" spc="38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1,063),</a:t>
            </a:r>
            <a:r>
              <a:rPr sz="900" kern="0" spc="11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45" dirty="0">
                <a:solidFill>
                  <a:srgbClr val="BC2169"/>
                </a:solidFill>
                <a:latin typeface="Calibri"/>
                <a:cs typeface="Calibri"/>
              </a:rPr>
              <a:t>June</a:t>
            </a:r>
            <a:r>
              <a:rPr sz="900" kern="0" spc="79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BC2169"/>
                </a:solidFill>
                <a:latin typeface="Calibri"/>
                <a:cs typeface="Calibri"/>
              </a:rPr>
              <a:t>2021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[2]“</a:t>
            </a:r>
            <a:r>
              <a:rPr sz="900" u="sng" kern="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Differences</a:t>
            </a:r>
            <a:r>
              <a:rPr sz="900" u="sng" kern="0" spc="116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45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in</a:t>
            </a:r>
            <a:r>
              <a:rPr sz="900" u="sng" kern="0" spc="9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56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post-</a:t>
            </a:r>
            <a:r>
              <a:rPr sz="900" u="sng" kern="0" spc="34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traumatic</a:t>
            </a:r>
            <a:r>
              <a:rPr sz="900" u="sng" kern="0" spc="6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stress,</a:t>
            </a:r>
            <a:r>
              <a:rPr sz="900" u="sng" kern="0" spc="105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anxiety</a:t>
            </a:r>
            <a:r>
              <a:rPr sz="900" u="sng" kern="0" spc="98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6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sz="900" u="sng" kern="0" spc="101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41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depression</a:t>
            </a:r>
            <a:r>
              <a:rPr sz="900" u="sng" kern="0" spc="113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38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following</a:t>
            </a:r>
            <a:r>
              <a:rPr sz="900" u="sng" kern="0" spc="6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41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miscarriage</a:t>
            </a:r>
            <a:r>
              <a:rPr sz="900" u="sng" kern="0" spc="56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or</a:t>
            </a:r>
            <a:r>
              <a:rPr sz="900" u="sng" kern="0" spc="105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34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ectopic</a:t>
            </a:r>
            <a:r>
              <a:rPr sz="900" u="sng" kern="0" spc="86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45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pregnancy</a:t>
            </a:r>
            <a:r>
              <a:rPr sz="900" u="sng" kern="0" spc="124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34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between</a:t>
            </a:r>
            <a:r>
              <a:rPr sz="900" u="sng" kern="0" spc="139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49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women</a:t>
            </a:r>
            <a:r>
              <a:rPr sz="900" u="sng" kern="0" spc="9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spc="6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sz="900" u="sng" kern="0" spc="101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their</a:t>
            </a:r>
            <a:r>
              <a:rPr sz="900" u="sng" kern="0" spc="109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900" u="sng" kern="0" dirty="0">
                <a:solidFill>
                  <a:srgbClr val="BC2169"/>
                </a:solidFill>
                <a:uFill>
                  <a:solidFill>
                    <a:srgbClr val="BC2169"/>
                  </a:solidFill>
                </a:uFill>
                <a:latin typeface="Calibri"/>
                <a:cs typeface="Calibri"/>
                <a:hlinkClick r:id="rId3"/>
              </a:rPr>
              <a:t>partners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”,</a:t>
            </a:r>
            <a:r>
              <a:rPr sz="900" kern="0" spc="75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30" dirty="0">
                <a:solidFill>
                  <a:srgbClr val="BC2169"/>
                </a:solidFill>
                <a:latin typeface="Calibri"/>
                <a:cs typeface="Calibri"/>
              </a:rPr>
              <a:t>Tommy’s</a:t>
            </a:r>
            <a:endParaRPr sz="9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4763" algn="r" defTabSz="685800">
              <a:spcBef>
                <a:spcPts val="75"/>
              </a:spcBef>
            </a:pPr>
            <a:r>
              <a:rPr sz="900" kern="0" spc="41" dirty="0">
                <a:solidFill>
                  <a:srgbClr val="BC2169"/>
                </a:solidFill>
                <a:latin typeface="Calibri"/>
                <a:cs typeface="Calibri"/>
              </a:rPr>
              <a:t>National</a:t>
            </a:r>
            <a:r>
              <a:rPr sz="900" kern="0" spc="113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41" dirty="0">
                <a:solidFill>
                  <a:srgbClr val="BC2169"/>
                </a:solidFill>
                <a:latin typeface="Calibri"/>
                <a:cs typeface="Calibri"/>
              </a:rPr>
              <a:t>Centre</a:t>
            </a:r>
            <a:r>
              <a:rPr sz="900" kern="0" spc="180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for</a:t>
            </a:r>
            <a:r>
              <a:rPr sz="900" kern="0" spc="150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Miscarriage</a:t>
            </a:r>
            <a:r>
              <a:rPr sz="900" kern="0" spc="124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dirty="0">
                <a:solidFill>
                  <a:srgbClr val="BC2169"/>
                </a:solidFill>
                <a:latin typeface="Calibri"/>
                <a:cs typeface="Calibri"/>
              </a:rPr>
              <a:t>Research,</a:t>
            </a:r>
            <a:r>
              <a:rPr sz="900" kern="0" spc="172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49" dirty="0">
                <a:solidFill>
                  <a:srgbClr val="BC2169"/>
                </a:solidFill>
                <a:latin typeface="Calibri"/>
                <a:cs typeface="Calibri"/>
              </a:rPr>
              <a:t>October</a:t>
            </a:r>
            <a:r>
              <a:rPr sz="900" kern="0" spc="150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900" kern="0" spc="-15" dirty="0">
                <a:solidFill>
                  <a:srgbClr val="BC2169"/>
                </a:solidFill>
                <a:latin typeface="Calibri"/>
                <a:cs typeface="Calibri"/>
              </a:rPr>
              <a:t>2020</a:t>
            </a:r>
            <a:endParaRPr sz="9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706" y="2447061"/>
            <a:ext cx="7194982" cy="686502"/>
          </a:xfrm>
          <a:prstGeom prst="rect">
            <a:avLst/>
          </a:prstGeom>
        </p:spPr>
        <p:txBody>
          <a:bodyPr vert="horz" wrap="square" lIns="0" tIns="23336" rIns="0" bIns="0" rtlCol="0">
            <a:spAutoFit/>
          </a:bodyPr>
          <a:lstStyle/>
          <a:p>
            <a:pPr marL="9525" marR="3810" indent="-476" defTabSz="685800">
              <a:lnSpc>
                <a:spcPct val="103699"/>
              </a:lnSpc>
              <a:spcBef>
                <a:spcPts val="184"/>
              </a:spcBef>
            </a:pPr>
            <a:r>
              <a:rPr lang="en-US" sz="2700" kern="0" spc="-49" dirty="0">
                <a:solidFill>
                  <a:srgbClr val="143056"/>
                </a:solidFill>
                <a:latin typeface="Arial"/>
                <a:cs typeface="Arial"/>
              </a:rPr>
              <a:t>54</a:t>
            </a:r>
            <a:r>
              <a:rPr sz="2700" kern="0" spc="-49" dirty="0">
                <a:solidFill>
                  <a:srgbClr val="143056"/>
                </a:solidFill>
                <a:latin typeface="Arial"/>
                <a:cs typeface="Arial"/>
              </a:rPr>
              <a:t>%</a:t>
            </a:r>
            <a:r>
              <a:rPr sz="2700" kern="0" spc="-349" dirty="0">
                <a:solidFill>
                  <a:srgbClr val="143056"/>
                </a:solidFill>
                <a:latin typeface="Arial"/>
                <a:cs typeface="Arial"/>
              </a:rPr>
              <a:t> </a:t>
            </a:r>
            <a:r>
              <a:rPr sz="1500" kern="0" spc="53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500" kern="0" spc="8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500" kern="0" spc="94" dirty="0">
                <a:solidFill>
                  <a:srgbClr val="143056"/>
                </a:solidFill>
                <a:latin typeface="Calibri"/>
                <a:cs typeface="Calibri"/>
              </a:rPr>
              <a:t>people</a:t>
            </a:r>
            <a:r>
              <a:rPr lang="en-US" sz="1500" kern="0" spc="94" dirty="0">
                <a:solidFill>
                  <a:srgbClr val="143056"/>
                </a:solidFill>
                <a:latin typeface="Calibri"/>
                <a:cs typeface="Calibri"/>
              </a:rPr>
              <a:t> who lost a baby said nobody at work acknowledged it or asked how they were</a:t>
            </a:r>
            <a:endParaRPr sz="15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290" y="1208214"/>
            <a:ext cx="6525101" cy="30282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93370" defTabSz="685800">
              <a:spcBef>
                <a:spcPts val="79"/>
              </a:spcBef>
            </a:pPr>
            <a:r>
              <a:rPr sz="2100" kern="0" dirty="0">
                <a:solidFill>
                  <a:srgbClr val="143056"/>
                </a:solidFill>
                <a:latin typeface="Calibri"/>
                <a:cs typeface="Calibri"/>
              </a:rPr>
              <a:t>‘At</a:t>
            </a:r>
            <a:r>
              <a:rPr sz="2100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64" dirty="0">
                <a:solidFill>
                  <a:srgbClr val="143056"/>
                </a:solidFill>
                <a:latin typeface="Calibri"/>
                <a:cs typeface="Calibri"/>
              </a:rPr>
              <a:t>least</a:t>
            </a:r>
            <a:r>
              <a:rPr sz="2100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90" dirty="0">
                <a:solidFill>
                  <a:srgbClr val="143056"/>
                </a:solidFill>
                <a:latin typeface="Calibri"/>
                <a:cs typeface="Calibri"/>
              </a:rPr>
              <a:t>you</a:t>
            </a:r>
            <a:r>
              <a:rPr sz="2100" kern="0" spc="7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49" dirty="0">
                <a:solidFill>
                  <a:srgbClr val="143056"/>
                </a:solidFill>
                <a:latin typeface="Calibri"/>
                <a:cs typeface="Calibri"/>
              </a:rPr>
              <a:t>weren’t</a:t>
            </a:r>
            <a:r>
              <a:rPr sz="2100" kern="0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75" dirty="0">
                <a:solidFill>
                  <a:srgbClr val="143056"/>
                </a:solidFill>
                <a:latin typeface="Calibri"/>
                <a:cs typeface="Calibri"/>
              </a:rPr>
              <a:t>too </a:t>
            </a:r>
            <a:r>
              <a:rPr sz="2100" kern="0" spc="41" dirty="0">
                <a:solidFill>
                  <a:srgbClr val="143056"/>
                </a:solidFill>
                <a:latin typeface="Calibri"/>
                <a:cs typeface="Calibri"/>
              </a:rPr>
              <a:t>far</a:t>
            </a:r>
            <a:r>
              <a:rPr sz="2100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105" dirty="0">
                <a:solidFill>
                  <a:srgbClr val="143056"/>
                </a:solidFill>
                <a:latin typeface="Calibri"/>
                <a:cs typeface="Calibri"/>
              </a:rPr>
              <a:t>along’</a:t>
            </a:r>
            <a:endParaRPr sz="21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>
              <a:spcBef>
                <a:spcPts val="15"/>
              </a:spcBef>
            </a:pPr>
            <a:endParaRPr sz="3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821430" defTabSz="685800">
              <a:spcBef>
                <a:spcPts val="4"/>
              </a:spcBef>
            </a:pPr>
            <a:r>
              <a:rPr sz="2100" kern="0" spc="86" dirty="0">
                <a:solidFill>
                  <a:srgbClr val="143056"/>
                </a:solidFill>
                <a:latin typeface="Calibri"/>
                <a:cs typeface="Calibri"/>
              </a:rPr>
              <a:t>‘You</a:t>
            </a:r>
            <a:r>
              <a:rPr sz="2100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109" dirty="0">
                <a:solidFill>
                  <a:srgbClr val="143056"/>
                </a:solidFill>
                <a:latin typeface="Calibri"/>
                <a:cs typeface="Calibri"/>
              </a:rPr>
              <a:t>can</a:t>
            </a:r>
            <a:r>
              <a:rPr sz="2100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53" dirty="0">
                <a:solidFill>
                  <a:srgbClr val="143056"/>
                </a:solidFill>
                <a:latin typeface="Calibri"/>
                <a:cs typeface="Calibri"/>
              </a:rPr>
              <a:t>always</a:t>
            </a:r>
            <a:r>
              <a:rPr sz="2100" kern="0" spc="8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dirty="0">
                <a:solidFill>
                  <a:srgbClr val="143056"/>
                </a:solidFill>
                <a:latin typeface="Calibri"/>
                <a:cs typeface="Calibri"/>
              </a:rPr>
              <a:t>try</a:t>
            </a:r>
            <a:r>
              <a:rPr sz="2100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26" dirty="0">
                <a:solidFill>
                  <a:srgbClr val="143056"/>
                </a:solidFill>
                <a:latin typeface="Calibri"/>
                <a:cs typeface="Calibri"/>
              </a:rPr>
              <a:t>for</a:t>
            </a:r>
            <a:endParaRPr sz="21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8575" marR="1152525" defTabSz="685800">
              <a:spcBef>
                <a:spcPts val="1781"/>
              </a:spcBef>
              <a:tabLst>
                <a:tab pos="3821430" algn="l"/>
              </a:tabLst>
            </a:pPr>
            <a:r>
              <a:rPr sz="2100" kern="0" spc="83" dirty="0">
                <a:solidFill>
                  <a:srgbClr val="143056"/>
                </a:solidFill>
                <a:latin typeface="Calibri"/>
                <a:cs typeface="Calibri"/>
              </a:rPr>
              <a:t>‘Everything</a:t>
            </a:r>
            <a:r>
              <a:rPr sz="2100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127" dirty="0">
                <a:solidFill>
                  <a:srgbClr val="143056"/>
                </a:solidFill>
                <a:latin typeface="Calibri"/>
                <a:cs typeface="Calibri"/>
              </a:rPr>
              <a:t>happens</a:t>
            </a:r>
            <a:r>
              <a:rPr sz="2100" kern="0" dirty="0">
                <a:solidFill>
                  <a:srgbClr val="143056"/>
                </a:solidFill>
                <a:latin typeface="Calibri"/>
                <a:cs typeface="Calibri"/>
              </a:rPr>
              <a:t>	</a:t>
            </a:r>
            <a:r>
              <a:rPr sz="3150" kern="0" spc="124" baseline="47619" dirty="0">
                <a:solidFill>
                  <a:srgbClr val="143056"/>
                </a:solidFill>
                <a:latin typeface="Calibri"/>
                <a:cs typeface="Calibri"/>
              </a:rPr>
              <a:t>another</a:t>
            </a:r>
            <a:r>
              <a:rPr sz="3150" kern="0" spc="107" baseline="4761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3150" kern="0" spc="118" baseline="47619" dirty="0">
                <a:solidFill>
                  <a:srgbClr val="143056"/>
                </a:solidFill>
                <a:latin typeface="Calibri"/>
                <a:cs typeface="Calibri"/>
              </a:rPr>
              <a:t>one’ </a:t>
            </a:r>
            <a:r>
              <a:rPr sz="2100" kern="0" spc="45" dirty="0">
                <a:solidFill>
                  <a:srgbClr val="143056"/>
                </a:solidFill>
                <a:latin typeface="Calibri"/>
                <a:cs typeface="Calibri"/>
              </a:rPr>
              <a:t>for</a:t>
            </a:r>
            <a:r>
              <a:rPr sz="2100" kern="0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109" dirty="0">
                <a:solidFill>
                  <a:srgbClr val="143056"/>
                </a:solidFill>
                <a:latin typeface="Calibri"/>
                <a:cs typeface="Calibri"/>
              </a:rPr>
              <a:t>a</a:t>
            </a:r>
            <a:r>
              <a:rPr sz="2100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71" dirty="0">
                <a:solidFill>
                  <a:srgbClr val="143056"/>
                </a:solidFill>
                <a:latin typeface="Calibri"/>
                <a:cs typeface="Calibri"/>
              </a:rPr>
              <a:t>reason’</a:t>
            </a:r>
            <a:endParaRPr sz="21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685800"/>
            <a:endParaRPr sz="251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882265" marR="13335" defTabSz="685800"/>
            <a:r>
              <a:rPr sz="2100" kern="0" dirty="0">
                <a:solidFill>
                  <a:srgbClr val="143056"/>
                </a:solidFill>
                <a:latin typeface="Calibri"/>
                <a:cs typeface="Calibri"/>
              </a:rPr>
              <a:t>‘At</a:t>
            </a:r>
            <a:r>
              <a:rPr sz="2100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64" dirty="0">
                <a:solidFill>
                  <a:srgbClr val="143056"/>
                </a:solidFill>
                <a:latin typeface="Calibri"/>
                <a:cs typeface="Calibri"/>
              </a:rPr>
              <a:t>least</a:t>
            </a:r>
            <a:r>
              <a:rPr sz="2100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86" dirty="0">
                <a:solidFill>
                  <a:srgbClr val="143056"/>
                </a:solidFill>
                <a:latin typeface="Calibri"/>
                <a:cs typeface="Calibri"/>
              </a:rPr>
              <a:t>you</a:t>
            </a:r>
            <a:r>
              <a:rPr sz="2100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79" dirty="0">
                <a:solidFill>
                  <a:srgbClr val="143056"/>
                </a:solidFill>
                <a:latin typeface="Calibri"/>
                <a:cs typeface="Calibri"/>
              </a:rPr>
              <a:t>know</a:t>
            </a:r>
            <a:r>
              <a:rPr sz="2100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86" dirty="0">
                <a:solidFill>
                  <a:srgbClr val="143056"/>
                </a:solidFill>
                <a:latin typeface="Calibri"/>
                <a:cs typeface="Calibri"/>
              </a:rPr>
              <a:t>you</a:t>
            </a:r>
            <a:r>
              <a:rPr sz="2100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109" dirty="0">
                <a:solidFill>
                  <a:srgbClr val="143056"/>
                </a:solidFill>
                <a:latin typeface="Calibri"/>
                <a:cs typeface="Calibri"/>
              </a:rPr>
              <a:t>can</a:t>
            </a:r>
            <a:r>
              <a:rPr sz="2100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2100" kern="0" spc="105" dirty="0">
                <a:solidFill>
                  <a:srgbClr val="143056"/>
                </a:solidFill>
                <a:latin typeface="Calibri"/>
                <a:cs typeface="Calibri"/>
              </a:rPr>
              <a:t>get </a:t>
            </a:r>
            <a:r>
              <a:rPr sz="2100" kern="0" spc="98" dirty="0">
                <a:solidFill>
                  <a:srgbClr val="143056"/>
                </a:solidFill>
                <a:latin typeface="Calibri"/>
                <a:cs typeface="Calibri"/>
              </a:rPr>
              <a:t>pregnant’</a:t>
            </a:r>
            <a:endParaRPr sz="21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41" y="991045"/>
            <a:ext cx="624077" cy="434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8960" y="4126783"/>
            <a:ext cx="571499" cy="4114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79" y="6038851"/>
            <a:ext cx="1003553" cy="4777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162" y="573097"/>
            <a:ext cx="5226653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559" dirty="0"/>
              <a:t>1.</a:t>
            </a:r>
            <a:r>
              <a:rPr spc="-217" dirty="0"/>
              <a:t> </a:t>
            </a:r>
            <a:r>
              <a:rPr spc="-165" dirty="0"/>
              <a:t>Train</a:t>
            </a:r>
            <a:r>
              <a:rPr spc="-210" dirty="0"/>
              <a:t> </a:t>
            </a:r>
            <a:r>
              <a:rPr spc="-153" dirty="0"/>
              <a:t>your</a:t>
            </a:r>
            <a:r>
              <a:rPr spc="-184" dirty="0"/>
              <a:t> </a:t>
            </a:r>
            <a:r>
              <a:rPr spc="-158" dirty="0"/>
              <a:t>managers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408" y="2186320"/>
            <a:ext cx="6360319" cy="24853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476" algn="ctr" defTabSz="685800">
              <a:spcBef>
                <a:spcPts val="75"/>
              </a:spcBef>
            </a:pPr>
            <a:r>
              <a:rPr kern="0" spc="-53" dirty="0">
                <a:solidFill>
                  <a:srgbClr val="143056"/>
                </a:solidFill>
                <a:latin typeface="Verdana"/>
                <a:cs typeface="Verdana"/>
              </a:rPr>
              <a:t>‘Yuen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6" dirty="0">
                <a:solidFill>
                  <a:srgbClr val="143056"/>
                </a:solidFill>
                <a:latin typeface="Verdana"/>
                <a:cs typeface="Verdana"/>
              </a:rPr>
              <a:t>went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9" dirty="0">
                <a:solidFill>
                  <a:srgbClr val="143056"/>
                </a:solidFill>
                <a:latin typeface="Verdana"/>
                <a:cs typeface="Verdana"/>
              </a:rPr>
              <a:t>back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1" dirty="0">
                <a:solidFill>
                  <a:srgbClr val="143056"/>
                </a:solidFill>
                <a:latin typeface="Verdana"/>
                <a:cs typeface="Verdana"/>
              </a:rPr>
              <a:t>work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too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0" dirty="0">
                <a:solidFill>
                  <a:srgbClr val="143056"/>
                </a:solidFill>
                <a:latin typeface="Verdana"/>
                <a:cs typeface="Verdana"/>
              </a:rPr>
              <a:t>soon</a:t>
            </a:r>
            <a:r>
              <a:rPr kern="0" spc="-15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and</a:t>
            </a:r>
            <a:r>
              <a:rPr kern="0" spc="-13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5" dirty="0">
                <a:solidFill>
                  <a:srgbClr val="143056"/>
                </a:solidFill>
                <a:latin typeface="Verdana"/>
                <a:cs typeface="Verdana"/>
              </a:rPr>
              <a:t>had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a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bit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6" dirty="0">
                <a:solidFill>
                  <a:srgbClr val="143056"/>
                </a:solidFill>
                <a:latin typeface="Verdana"/>
                <a:cs typeface="Verdana"/>
              </a:rPr>
              <a:t>of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38" dirty="0">
                <a:solidFill>
                  <a:srgbClr val="143056"/>
                </a:solidFill>
                <a:latin typeface="Verdana"/>
                <a:cs typeface="Verdana"/>
              </a:rPr>
              <a:t>a </a:t>
            </a:r>
            <a:r>
              <a:rPr kern="0" spc="-56" dirty="0">
                <a:solidFill>
                  <a:srgbClr val="143056"/>
                </a:solidFill>
                <a:latin typeface="Verdana"/>
                <a:cs typeface="Verdana"/>
              </a:rPr>
              <a:t>meltdown.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4" dirty="0">
                <a:solidFill>
                  <a:srgbClr val="BC2169"/>
                </a:solidFill>
                <a:latin typeface="Verdana"/>
                <a:cs typeface="Verdana"/>
              </a:rPr>
              <a:t>Despite</a:t>
            </a:r>
            <a:r>
              <a:rPr kern="0" spc="-12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BC2169"/>
                </a:solidFill>
                <a:latin typeface="Verdana"/>
                <a:cs typeface="Verdana"/>
              </a:rPr>
              <a:t>trying,</a:t>
            </a:r>
            <a:r>
              <a:rPr kern="0" spc="-13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83" dirty="0">
                <a:solidFill>
                  <a:srgbClr val="BC2169"/>
                </a:solidFill>
                <a:latin typeface="Verdana"/>
                <a:cs typeface="Verdana"/>
              </a:rPr>
              <a:t>her</a:t>
            </a:r>
            <a:r>
              <a:rPr kern="0" spc="-109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98" dirty="0">
                <a:solidFill>
                  <a:srgbClr val="BC2169"/>
                </a:solidFill>
                <a:latin typeface="Verdana"/>
                <a:cs typeface="Verdana"/>
              </a:rPr>
              <a:t>manager</a:t>
            </a:r>
            <a:r>
              <a:rPr kern="0" spc="-109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BC2169"/>
                </a:solidFill>
                <a:latin typeface="Verdana"/>
                <a:cs typeface="Verdana"/>
              </a:rPr>
              <a:t>didn’t</a:t>
            </a:r>
            <a:r>
              <a:rPr kern="0" spc="-12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05" dirty="0">
                <a:solidFill>
                  <a:srgbClr val="BC2169"/>
                </a:solidFill>
                <a:latin typeface="Verdana"/>
                <a:cs typeface="Verdana"/>
              </a:rPr>
              <a:t>seem</a:t>
            </a:r>
            <a:r>
              <a:rPr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BC2169"/>
                </a:solidFill>
                <a:latin typeface="Verdana"/>
                <a:cs typeface="Verdana"/>
              </a:rPr>
              <a:t>to </a:t>
            </a:r>
            <a:r>
              <a:rPr kern="0" spc="-41" dirty="0">
                <a:solidFill>
                  <a:srgbClr val="BC2169"/>
                </a:solidFill>
                <a:latin typeface="Verdana"/>
                <a:cs typeface="Verdana"/>
              </a:rPr>
              <a:t>know</a:t>
            </a:r>
            <a:r>
              <a:rPr kern="0" spc="-12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BC2169"/>
                </a:solidFill>
                <a:latin typeface="Verdana"/>
                <a:cs typeface="Verdana"/>
              </a:rPr>
              <a:t>how</a:t>
            </a:r>
            <a:r>
              <a:rPr kern="0" spc="-12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BC2169"/>
                </a:solidFill>
                <a:latin typeface="Verdana"/>
                <a:cs typeface="Verdana"/>
              </a:rPr>
              <a:t>to</a:t>
            </a:r>
            <a:r>
              <a:rPr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53" dirty="0">
                <a:solidFill>
                  <a:srgbClr val="BC2169"/>
                </a:solidFill>
                <a:latin typeface="Verdana"/>
                <a:cs typeface="Verdana"/>
              </a:rPr>
              <a:t>deal</a:t>
            </a:r>
            <a:r>
              <a:rPr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30" dirty="0">
                <a:solidFill>
                  <a:srgbClr val="BC2169"/>
                </a:solidFill>
                <a:latin typeface="Verdana"/>
                <a:cs typeface="Verdana"/>
              </a:rPr>
              <a:t>with</a:t>
            </a:r>
            <a:r>
              <a:rPr kern="0" spc="-116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56" dirty="0">
                <a:solidFill>
                  <a:srgbClr val="BC2169"/>
                </a:solidFill>
                <a:latin typeface="Verdana"/>
                <a:cs typeface="Verdana"/>
              </a:rPr>
              <a:t>the</a:t>
            </a:r>
            <a:r>
              <a:rPr kern="0" spc="-131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75" dirty="0">
                <a:solidFill>
                  <a:srgbClr val="BC2169"/>
                </a:solidFill>
                <a:latin typeface="Verdana"/>
                <a:cs typeface="Verdana"/>
              </a:rPr>
              <a:t>situation.</a:t>
            </a:r>
            <a:r>
              <a:rPr kern="0" spc="-146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274" dirty="0">
                <a:solidFill>
                  <a:srgbClr val="143056"/>
                </a:solidFill>
                <a:latin typeface="Verdana"/>
                <a:cs typeface="Verdana"/>
              </a:rPr>
              <a:t>I</a:t>
            </a:r>
            <a:r>
              <a:rPr kern="0" spc="-11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143056"/>
                </a:solidFill>
                <a:latin typeface="Verdana"/>
                <a:cs typeface="Verdana"/>
              </a:rPr>
              <a:t>was</a:t>
            </a:r>
            <a:r>
              <a:rPr kern="0" spc="-12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5" dirty="0">
                <a:solidFill>
                  <a:srgbClr val="143056"/>
                </a:solidFill>
                <a:latin typeface="Verdana"/>
                <a:cs typeface="Verdana"/>
              </a:rPr>
              <a:t>really</a:t>
            </a:r>
            <a:r>
              <a:rPr kern="0" spc="-14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83" dirty="0">
                <a:solidFill>
                  <a:srgbClr val="143056"/>
                </a:solidFill>
                <a:latin typeface="Verdana"/>
                <a:cs typeface="Verdana"/>
              </a:rPr>
              <a:t>lucky,</a:t>
            </a:r>
            <a:r>
              <a:rPr kern="0" spc="-10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143056"/>
                </a:solidFill>
                <a:latin typeface="Verdana"/>
                <a:cs typeface="Verdana"/>
              </a:rPr>
              <a:t>my </a:t>
            </a:r>
            <a:r>
              <a:rPr kern="0" spc="-98" dirty="0">
                <a:solidFill>
                  <a:srgbClr val="143056"/>
                </a:solidFill>
                <a:latin typeface="Verdana"/>
                <a:cs typeface="Verdana"/>
              </a:rPr>
              <a:t>manager</a:t>
            </a:r>
            <a:r>
              <a:rPr kern="0" spc="-12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6" dirty="0">
                <a:solidFill>
                  <a:srgbClr val="143056"/>
                </a:solidFill>
                <a:latin typeface="Verdana"/>
                <a:cs typeface="Verdana"/>
              </a:rPr>
              <a:t>took</a:t>
            </a:r>
            <a:r>
              <a:rPr kern="0" spc="-11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me</a:t>
            </a:r>
            <a:r>
              <a:rPr kern="0" spc="-10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4" dirty="0">
                <a:solidFill>
                  <a:srgbClr val="143056"/>
                </a:solidFill>
                <a:latin typeface="Verdana"/>
                <a:cs typeface="Verdana"/>
              </a:rPr>
              <a:t>aside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143056"/>
                </a:solidFill>
                <a:latin typeface="Verdana"/>
                <a:cs typeface="Verdana"/>
              </a:rPr>
              <a:t>and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4" dirty="0">
                <a:solidFill>
                  <a:srgbClr val="143056"/>
                </a:solidFill>
                <a:latin typeface="Verdana"/>
                <a:cs typeface="Verdana"/>
              </a:rPr>
              <a:t>explained</a:t>
            </a:r>
            <a:r>
              <a:rPr kern="0" spc="-15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30" dirty="0">
                <a:solidFill>
                  <a:srgbClr val="143056"/>
                </a:solidFill>
                <a:latin typeface="Verdana"/>
                <a:cs typeface="Verdana"/>
              </a:rPr>
              <a:t>he’d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0" dirty="0">
                <a:solidFill>
                  <a:srgbClr val="143056"/>
                </a:solidFill>
                <a:latin typeface="Verdana"/>
                <a:cs typeface="Verdana"/>
              </a:rPr>
              <a:t>been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4" dirty="0">
                <a:solidFill>
                  <a:srgbClr val="143056"/>
                </a:solidFill>
                <a:latin typeface="Verdana"/>
                <a:cs typeface="Verdana"/>
              </a:rPr>
              <a:t>through</a:t>
            </a:r>
            <a:r>
              <a:rPr kern="0" spc="-13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143056"/>
                </a:solidFill>
                <a:latin typeface="Verdana"/>
                <a:cs typeface="Verdana"/>
              </a:rPr>
              <a:t>it </a:t>
            </a:r>
            <a:r>
              <a:rPr kern="0" spc="-23" dirty="0">
                <a:solidFill>
                  <a:srgbClr val="143056"/>
                </a:solidFill>
                <a:latin typeface="Verdana"/>
                <a:cs typeface="Verdana"/>
              </a:rPr>
              <a:t>with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90" dirty="0">
                <a:solidFill>
                  <a:srgbClr val="143056"/>
                </a:solidFill>
                <a:latin typeface="Verdana"/>
                <a:cs typeface="Verdana"/>
              </a:rPr>
              <a:t>his</a:t>
            </a:r>
            <a:r>
              <a:rPr kern="0" spc="-15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3" dirty="0">
                <a:solidFill>
                  <a:srgbClr val="143056"/>
                </a:solidFill>
                <a:latin typeface="Verdana"/>
                <a:cs typeface="Verdana"/>
              </a:rPr>
              <a:t>wife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and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told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me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take</a:t>
            </a:r>
            <a:r>
              <a:rPr kern="0" spc="-14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0" dirty="0">
                <a:solidFill>
                  <a:srgbClr val="143056"/>
                </a:solidFill>
                <a:latin typeface="Verdana"/>
                <a:cs typeface="Verdana"/>
              </a:rPr>
              <a:t>whatever</a:t>
            </a:r>
            <a:r>
              <a:rPr kern="0" spc="-15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143056"/>
                </a:solidFill>
                <a:latin typeface="Verdana"/>
                <a:cs typeface="Verdana"/>
              </a:rPr>
              <a:t>time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74" dirty="0">
                <a:solidFill>
                  <a:srgbClr val="143056"/>
                </a:solidFill>
                <a:latin typeface="Verdana"/>
                <a:cs typeface="Verdana"/>
              </a:rPr>
              <a:t>I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8" dirty="0">
                <a:solidFill>
                  <a:srgbClr val="143056"/>
                </a:solidFill>
                <a:latin typeface="Verdana"/>
                <a:cs typeface="Verdana"/>
              </a:rPr>
              <a:t>needed.’</a:t>
            </a:r>
            <a:endParaRPr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defTabSz="685800">
              <a:spcBef>
                <a:spcPts val="15"/>
              </a:spcBef>
            </a:pPr>
            <a:endParaRPr sz="1763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algn="ctr" defTabSz="685800"/>
            <a:r>
              <a:rPr kern="0" spc="-53" dirty="0">
                <a:solidFill>
                  <a:srgbClr val="BC2169"/>
                </a:solidFill>
                <a:latin typeface="Verdana"/>
                <a:cs typeface="Verdana"/>
              </a:rPr>
              <a:t>Matt</a:t>
            </a:r>
            <a:r>
              <a:rPr kern="0" spc="-143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BC2169"/>
                </a:solidFill>
                <a:latin typeface="Verdana"/>
                <a:cs typeface="Verdana"/>
              </a:rPr>
              <a:t>and</a:t>
            </a:r>
            <a:r>
              <a:rPr kern="0" spc="-143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90" dirty="0">
                <a:solidFill>
                  <a:srgbClr val="BC2169"/>
                </a:solidFill>
                <a:latin typeface="Verdana"/>
                <a:cs typeface="Verdana"/>
              </a:rPr>
              <a:t>his</a:t>
            </a:r>
            <a:r>
              <a:rPr kern="0" spc="-15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BC2169"/>
                </a:solidFill>
                <a:latin typeface="Verdana"/>
                <a:cs typeface="Verdana"/>
              </a:rPr>
              <a:t>wife</a:t>
            </a:r>
            <a:r>
              <a:rPr kern="0" spc="-10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BC2169"/>
                </a:solidFill>
                <a:latin typeface="Verdana"/>
                <a:cs typeface="Verdana"/>
              </a:rPr>
              <a:t>Yuen</a:t>
            </a:r>
            <a:r>
              <a:rPr kern="0" spc="-131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98" dirty="0">
                <a:solidFill>
                  <a:srgbClr val="BC2169"/>
                </a:solidFill>
                <a:latin typeface="Verdana"/>
                <a:cs typeface="Verdana"/>
              </a:rPr>
              <a:t>have</a:t>
            </a:r>
            <a:r>
              <a:rPr kern="0" spc="-158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38" dirty="0">
                <a:solidFill>
                  <a:srgbClr val="BC2169"/>
                </a:solidFill>
                <a:latin typeface="Verdana"/>
                <a:cs typeface="Verdana"/>
              </a:rPr>
              <a:t>lost</a:t>
            </a:r>
            <a:r>
              <a:rPr kern="0" spc="-143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31" dirty="0">
                <a:solidFill>
                  <a:srgbClr val="BC2169"/>
                </a:solidFill>
                <a:latin typeface="Verdana"/>
                <a:cs typeface="Verdana"/>
              </a:rPr>
              <a:t>2</a:t>
            </a:r>
            <a:r>
              <a:rPr kern="0" spc="-127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8" dirty="0">
                <a:solidFill>
                  <a:srgbClr val="BC2169"/>
                </a:solidFill>
                <a:latin typeface="Verdana"/>
                <a:cs typeface="Verdana"/>
              </a:rPr>
              <a:t>babies</a:t>
            </a:r>
            <a:endParaRPr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defTabSz="685800">
              <a:spcBef>
                <a:spcPts val="11"/>
              </a:spcBef>
            </a:pPr>
            <a:endParaRPr sz="1725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2381" algn="ctr" defTabSz="685800"/>
            <a:r>
              <a:rPr kern="0" spc="98" dirty="0">
                <a:solidFill>
                  <a:srgbClr val="143056"/>
                </a:solidFill>
                <a:latin typeface="Calibri"/>
                <a:cs typeface="Calibri"/>
              </a:rPr>
              <a:t>Remember,</a:t>
            </a:r>
            <a:r>
              <a:rPr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kern="0" spc="-56" dirty="0">
                <a:solidFill>
                  <a:srgbClr val="BC2169"/>
                </a:solidFill>
                <a:latin typeface="Verdana"/>
                <a:cs typeface="Verdana"/>
              </a:rPr>
              <a:t>only</a:t>
            </a:r>
            <a:r>
              <a:rPr kern="0" spc="-131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450" dirty="0">
                <a:solidFill>
                  <a:srgbClr val="BC2169"/>
                </a:solidFill>
                <a:latin typeface="Verdana"/>
                <a:cs typeface="Verdana"/>
              </a:rPr>
              <a:t>1</a:t>
            </a:r>
            <a:r>
              <a:rPr kern="0" spc="-12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79" dirty="0">
                <a:solidFill>
                  <a:srgbClr val="BC2169"/>
                </a:solidFill>
                <a:latin typeface="Verdana"/>
                <a:cs typeface="Verdana"/>
              </a:rPr>
              <a:t>in</a:t>
            </a:r>
            <a:r>
              <a:rPr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76" dirty="0">
                <a:solidFill>
                  <a:srgbClr val="BC2169"/>
                </a:solidFill>
                <a:latin typeface="Verdana"/>
                <a:cs typeface="Verdana"/>
              </a:rPr>
              <a:t>3</a:t>
            </a:r>
            <a:r>
              <a:rPr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101" dirty="0">
                <a:solidFill>
                  <a:srgbClr val="BC2169"/>
                </a:solidFill>
                <a:latin typeface="Verdana"/>
                <a:cs typeface="Verdana"/>
              </a:rPr>
              <a:t>managers</a:t>
            </a:r>
            <a:r>
              <a:rPr kern="0" spc="-127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64" dirty="0">
                <a:solidFill>
                  <a:srgbClr val="143056"/>
                </a:solidFill>
                <a:latin typeface="Calibri"/>
                <a:cs typeface="Calibri"/>
              </a:rPr>
              <a:t>know</a:t>
            </a:r>
            <a:r>
              <a:rPr kern="0" spc="68" dirty="0">
                <a:solidFill>
                  <a:srgbClr val="143056"/>
                </a:solidFill>
                <a:latin typeface="Calibri"/>
                <a:cs typeface="Calibri"/>
              </a:rPr>
              <a:t> how</a:t>
            </a:r>
            <a:r>
              <a:rPr kern="0" spc="49" dirty="0">
                <a:solidFill>
                  <a:srgbClr val="143056"/>
                </a:solidFill>
                <a:latin typeface="Calibri"/>
                <a:cs typeface="Calibri"/>
              </a:rPr>
              <a:t> to</a:t>
            </a:r>
            <a:r>
              <a:rPr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kern="0" spc="64" dirty="0">
                <a:solidFill>
                  <a:srgbClr val="143056"/>
                </a:solidFill>
                <a:latin typeface="Calibri"/>
                <a:cs typeface="Calibri"/>
              </a:rPr>
              <a:t>support.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55" y="6026659"/>
            <a:ext cx="1003553" cy="4777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017" y="507640"/>
            <a:ext cx="5798344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259" dirty="0"/>
              <a:t>2.</a:t>
            </a:r>
            <a:r>
              <a:rPr spc="-221" dirty="0"/>
              <a:t> </a:t>
            </a:r>
            <a:r>
              <a:rPr spc="-165" dirty="0"/>
              <a:t>Have</a:t>
            </a:r>
            <a:r>
              <a:rPr spc="-203" dirty="0"/>
              <a:t> </a:t>
            </a:r>
            <a:r>
              <a:rPr spc="-217" dirty="0"/>
              <a:t>an </a:t>
            </a:r>
            <a:r>
              <a:rPr spc="-60" dirty="0"/>
              <a:t>explicit</a:t>
            </a:r>
            <a:r>
              <a:rPr spc="-195" dirty="0"/>
              <a:t> </a:t>
            </a:r>
            <a:r>
              <a:rPr spc="-135" dirty="0"/>
              <a:t>loss</a:t>
            </a:r>
            <a:r>
              <a:rPr spc="-199" dirty="0"/>
              <a:t> </a:t>
            </a:r>
            <a:r>
              <a:rPr spc="-8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017" y="1715591"/>
            <a:ext cx="7581424" cy="294904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450" defTabSz="685800">
              <a:spcBef>
                <a:spcPts val="71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127" dirty="0">
                <a:solidFill>
                  <a:srgbClr val="143056"/>
                </a:solidFill>
                <a:latin typeface="Calibri"/>
                <a:cs typeface="Calibri"/>
              </a:rPr>
              <a:t>Seek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expert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advice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20" dirty="0">
                <a:solidFill>
                  <a:srgbClr val="143056"/>
                </a:solidFill>
                <a:latin typeface="Calibri"/>
                <a:cs typeface="Calibri"/>
              </a:rPr>
              <a:t>on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9" dirty="0">
                <a:solidFill>
                  <a:srgbClr val="143056"/>
                </a:solidFill>
                <a:latin typeface="Calibri"/>
                <a:cs typeface="Calibri"/>
              </a:rPr>
              <a:t>language</a:t>
            </a:r>
            <a:r>
              <a:rPr sz="187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5" dirty="0">
                <a:solidFill>
                  <a:srgbClr val="143056"/>
                </a:solidFill>
                <a:latin typeface="Calibri"/>
                <a:cs typeface="Calibri"/>
              </a:rPr>
              <a:t>and</a:t>
            </a:r>
            <a:r>
              <a:rPr sz="1875" kern="0" spc="1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9" dirty="0">
                <a:solidFill>
                  <a:srgbClr val="143056"/>
                </a:solidFill>
                <a:latin typeface="Calibri"/>
                <a:cs typeface="Calibri"/>
              </a:rPr>
              <a:t>including</a:t>
            </a:r>
            <a:r>
              <a:rPr sz="1875" kern="0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different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types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loss.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indent="-171450" defTabSz="685800">
              <a:spcBef>
                <a:spcPts val="1440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Think</a:t>
            </a:r>
            <a:r>
              <a:rPr sz="1875" kern="0" spc="2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1" dirty="0">
                <a:solidFill>
                  <a:srgbClr val="143056"/>
                </a:solidFill>
                <a:latin typeface="Calibri"/>
                <a:cs typeface="Calibri"/>
              </a:rPr>
              <a:t>about</a:t>
            </a:r>
            <a:r>
              <a:rPr sz="187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where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your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policy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is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found.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indent="-171450" defTabSz="685800">
              <a:spcBef>
                <a:spcPts val="1421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What’s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your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16" dirty="0">
                <a:solidFill>
                  <a:srgbClr val="143056"/>
                </a:solidFill>
                <a:latin typeface="Calibri"/>
                <a:cs typeface="Calibri"/>
              </a:rPr>
              <a:t>backup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9" dirty="0">
                <a:solidFill>
                  <a:srgbClr val="143056"/>
                </a:solidFill>
                <a:latin typeface="Calibri"/>
                <a:cs typeface="Calibri"/>
              </a:rPr>
              <a:t>plan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dirty="0">
                <a:solidFill>
                  <a:srgbClr val="143056"/>
                </a:solidFill>
                <a:latin typeface="Calibri"/>
                <a:cs typeface="Calibri"/>
              </a:rPr>
              <a:t>if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the</a:t>
            </a:r>
            <a:r>
              <a:rPr sz="1875" kern="0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24" dirty="0">
                <a:solidFill>
                  <a:srgbClr val="143056"/>
                </a:solidFill>
                <a:latin typeface="Calibri"/>
                <a:cs typeface="Calibri"/>
              </a:rPr>
              <a:t>manager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5" dirty="0">
                <a:solidFill>
                  <a:srgbClr val="143056"/>
                </a:solidFill>
                <a:latin typeface="Calibri"/>
                <a:cs typeface="Calibri"/>
              </a:rPr>
              <a:t>has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9" dirty="0">
                <a:solidFill>
                  <a:srgbClr val="143056"/>
                </a:solidFill>
                <a:latin typeface="Calibri"/>
                <a:cs typeface="Calibri"/>
              </a:rPr>
              <a:t>also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experienced</a:t>
            </a:r>
            <a:r>
              <a:rPr sz="1875" kern="0" spc="8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loss?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39090" indent="-171450" defTabSz="685800">
              <a:lnSpc>
                <a:spcPts val="2018"/>
              </a:lnSpc>
              <a:spcBef>
                <a:spcPts val="1684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109" dirty="0">
                <a:solidFill>
                  <a:srgbClr val="143056"/>
                </a:solidFill>
                <a:latin typeface="Calibri"/>
                <a:cs typeface="Calibri"/>
              </a:rPr>
              <a:t>Consider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family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13" dirty="0">
                <a:solidFill>
                  <a:srgbClr val="143056"/>
                </a:solidFill>
                <a:latin typeface="Calibri"/>
                <a:cs typeface="Calibri"/>
              </a:rPr>
              <a:t>members</a:t>
            </a: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5" dirty="0">
                <a:solidFill>
                  <a:srgbClr val="143056"/>
                </a:solidFill>
                <a:latin typeface="Calibri"/>
                <a:cs typeface="Calibri"/>
              </a:rPr>
              <a:t>and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partners.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dirty="0">
                <a:solidFill>
                  <a:srgbClr val="143056"/>
                </a:solidFill>
                <a:latin typeface="Calibri"/>
                <a:cs typeface="Calibri"/>
              </a:rPr>
              <a:t>We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16" dirty="0">
                <a:solidFill>
                  <a:srgbClr val="143056"/>
                </a:solidFill>
                <a:latin typeface="Calibri"/>
                <a:cs typeface="Calibri"/>
              </a:rPr>
              <a:t>recommend</a:t>
            </a:r>
            <a:r>
              <a:rPr sz="1875" kern="0" spc="7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that</a:t>
            </a:r>
            <a:r>
              <a:rPr sz="187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your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policy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4" dirty="0">
                <a:solidFill>
                  <a:srgbClr val="143056"/>
                </a:solidFill>
                <a:latin typeface="Calibri"/>
                <a:cs typeface="Calibri"/>
              </a:rPr>
              <a:t>applies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to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8" dirty="0">
                <a:solidFill>
                  <a:srgbClr val="143056"/>
                </a:solidFill>
                <a:latin typeface="Calibri"/>
                <a:cs typeface="Calibri"/>
              </a:rPr>
              <a:t>both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9" dirty="0">
                <a:solidFill>
                  <a:srgbClr val="143056"/>
                </a:solidFill>
                <a:latin typeface="Calibri"/>
                <a:cs typeface="Calibri"/>
              </a:rPr>
              <a:t>parents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6" dirty="0">
                <a:solidFill>
                  <a:srgbClr val="143056"/>
                </a:solidFill>
                <a:latin typeface="Calibri"/>
                <a:cs typeface="Calibri"/>
              </a:rPr>
              <a:t>regardless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4" dirty="0">
                <a:solidFill>
                  <a:srgbClr val="143056"/>
                </a:solidFill>
                <a:latin typeface="Calibri"/>
                <a:cs typeface="Calibri"/>
              </a:rPr>
              <a:t>gender.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58103" indent="-171450" defTabSz="685800">
              <a:lnSpc>
                <a:spcPct val="90000"/>
              </a:lnSpc>
              <a:spcBef>
                <a:spcPts val="1635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A 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set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16" dirty="0">
                <a:solidFill>
                  <a:srgbClr val="143056"/>
                </a:solidFill>
                <a:latin typeface="Calibri"/>
                <a:cs typeface="Calibri"/>
              </a:rPr>
              <a:t>amount</a:t>
            </a:r>
            <a:r>
              <a:rPr sz="187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87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leave </a:t>
            </a:r>
            <a:r>
              <a:rPr sz="1875" kern="0" spc="101" dirty="0">
                <a:solidFill>
                  <a:srgbClr val="143056"/>
                </a:solidFill>
                <a:latin typeface="Calibri"/>
                <a:cs typeface="Calibri"/>
              </a:rPr>
              <a:t>can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20" dirty="0">
                <a:solidFill>
                  <a:srgbClr val="143056"/>
                </a:solidFill>
                <a:latin typeface="Calibri"/>
                <a:cs typeface="Calibri"/>
              </a:rPr>
              <a:t>be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8" dirty="0">
                <a:solidFill>
                  <a:srgbClr val="143056"/>
                </a:solidFill>
                <a:latin typeface="Calibri"/>
                <a:cs typeface="Calibri"/>
              </a:rPr>
              <a:t>a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13" dirty="0">
                <a:solidFill>
                  <a:srgbClr val="143056"/>
                </a:solidFill>
                <a:latin typeface="Calibri"/>
                <a:cs typeface="Calibri"/>
              </a:rPr>
              <a:t>guide,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8" dirty="0">
                <a:solidFill>
                  <a:srgbClr val="BC2169"/>
                </a:solidFill>
                <a:latin typeface="Calibri"/>
                <a:cs typeface="Calibri"/>
              </a:rPr>
              <a:t>but</a:t>
            </a:r>
            <a:r>
              <a:rPr sz="1875" kern="0" spc="26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113" dirty="0">
                <a:solidFill>
                  <a:srgbClr val="BC2169"/>
                </a:solidFill>
                <a:latin typeface="Calibri"/>
                <a:cs typeface="Calibri"/>
              </a:rPr>
              <a:t>make</a:t>
            </a:r>
            <a:r>
              <a:rPr sz="1875" kern="0" spc="45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120" dirty="0">
                <a:solidFill>
                  <a:srgbClr val="BC2169"/>
                </a:solidFill>
                <a:latin typeface="Calibri"/>
                <a:cs typeface="Calibri"/>
              </a:rPr>
              <a:t>no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86" dirty="0">
                <a:solidFill>
                  <a:srgbClr val="BC2169"/>
                </a:solidFill>
                <a:latin typeface="Calibri"/>
                <a:cs typeface="Calibri"/>
              </a:rPr>
              <a:t>assumptions. </a:t>
            </a:r>
            <a:r>
              <a:rPr sz="1875" kern="0" spc="131" dirty="0">
                <a:solidFill>
                  <a:srgbClr val="BC2169"/>
                </a:solidFill>
                <a:latin typeface="Calibri"/>
                <a:cs typeface="Calibri"/>
              </a:rPr>
              <a:t>Equip</a:t>
            </a:r>
            <a:r>
              <a:rPr sz="1875" kern="0" spc="41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your</a:t>
            </a:r>
            <a:r>
              <a:rPr sz="1875" kern="0" spc="49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120" dirty="0">
                <a:solidFill>
                  <a:srgbClr val="BC2169"/>
                </a:solidFill>
                <a:latin typeface="Calibri"/>
                <a:cs typeface="Calibri"/>
              </a:rPr>
              <a:t>managers</a:t>
            </a:r>
            <a:r>
              <a:rPr sz="1875" kern="0" spc="60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BC2169"/>
                </a:solidFill>
                <a:latin typeface="Calibri"/>
                <a:cs typeface="Calibri"/>
              </a:rPr>
              <a:t>to</a:t>
            </a:r>
            <a:r>
              <a:rPr sz="1875" kern="0" spc="60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86" dirty="0">
                <a:solidFill>
                  <a:srgbClr val="BC2169"/>
                </a:solidFill>
                <a:latin typeface="Calibri"/>
                <a:cs typeface="Calibri"/>
              </a:rPr>
              <a:t>have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75" dirty="0">
                <a:solidFill>
                  <a:srgbClr val="BC2169"/>
                </a:solidFill>
                <a:latin typeface="Calibri"/>
                <a:cs typeface="Calibri"/>
              </a:rPr>
              <a:t>supportive</a:t>
            </a:r>
            <a:r>
              <a:rPr sz="1875" kern="0" spc="34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71" dirty="0">
                <a:solidFill>
                  <a:srgbClr val="BC2169"/>
                </a:solidFill>
                <a:latin typeface="Calibri"/>
                <a:cs typeface="Calibri"/>
              </a:rPr>
              <a:t>conversations</a:t>
            </a:r>
            <a:r>
              <a:rPr sz="1875" kern="0" spc="45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135" dirty="0">
                <a:solidFill>
                  <a:srgbClr val="BC2169"/>
                </a:solidFill>
                <a:latin typeface="Calibri"/>
                <a:cs typeface="Calibri"/>
              </a:rPr>
              <a:t>and</a:t>
            </a:r>
            <a:r>
              <a:rPr sz="1875" kern="0" spc="41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53" dirty="0">
                <a:solidFill>
                  <a:srgbClr val="BC2169"/>
                </a:solidFill>
                <a:latin typeface="Calibri"/>
                <a:cs typeface="Calibri"/>
              </a:rPr>
              <a:t>allow </a:t>
            </a:r>
            <a:r>
              <a:rPr sz="1875" kern="0" spc="23" dirty="0">
                <a:solidFill>
                  <a:srgbClr val="BC2169"/>
                </a:solidFill>
                <a:latin typeface="Calibri"/>
                <a:cs typeface="Calibri"/>
              </a:rPr>
              <a:t>for </a:t>
            </a:r>
            <a:r>
              <a:rPr sz="1875" kern="0" spc="34" dirty="0">
                <a:solidFill>
                  <a:srgbClr val="BC2169"/>
                </a:solidFill>
                <a:latin typeface="Calibri"/>
                <a:cs typeface="Calibri"/>
              </a:rPr>
              <a:t>flexibility.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623" y="5977891"/>
            <a:ext cx="1003553" cy="4777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779" y="592242"/>
            <a:ext cx="3335774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307" dirty="0"/>
              <a:t>3.</a:t>
            </a:r>
            <a:r>
              <a:rPr spc="-210" dirty="0"/>
              <a:t> </a:t>
            </a:r>
            <a:r>
              <a:rPr spc="-180" dirty="0"/>
              <a:t>Be</a:t>
            </a:r>
            <a:r>
              <a:rPr spc="-225" dirty="0"/>
              <a:t> </a:t>
            </a:r>
            <a:r>
              <a:rPr spc="-83" dirty="0"/>
              <a:t>flexible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779" y="1816131"/>
            <a:ext cx="7727633" cy="295866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450" defTabSz="685800">
              <a:spcBef>
                <a:spcPts val="71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90" dirty="0">
                <a:solidFill>
                  <a:srgbClr val="143056"/>
                </a:solidFill>
                <a:latin typeface="Calibri"/>
                <a:cs typeface="Calibri"/>
              </a:rPr>
              <a:t>Grief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is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BC2169"/>
                </a:solidFill>
                <a:latin typeface="Calibri"/>
                <a:cs typeface="Calibri"/>
              </a:rPr>
              <a:t>different</a:t>
            </a:r>
            <a:r>
              <a:rPr sz="1875" kern="0" spc="49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BC2169"/>
                </a:solidFill>
                <a:latin typeface="Calibri"/>
                <a:cs typeface="Calibri"/>
              </a:rPr>
              <a:t>for</a:t>
            </a:r>
            <a:r>
              <a:rPr sz="1875" kern="0" spc="45" dirty="0">
                <a:solidFill>
                  <a:srgbClr val="BC2169"/>
                </a:solidFill>
                <a:latin typeface="Calibri"/>
                <a:cs typeface="Calibri"/>
              </a:rPr>
              <a:t> everyone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499" marR="666274" indent="-171450" defTabSz="685800">
              <a:spcBef>
                <a:spcPts val="1639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Create </a:t>
            </a:r>
            <a:r>
              <a:rPr sz="1875" kern="0" spc="98" dirty="0">
                <a:solidFill>
                  <a:srgbClr val="143056"/>
                </a:solidFill>
                <a:latin typeface="Calibri"/>
                <a:cs typeface="Calibri"/>
              </a:rPr>
              <a:t>a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clear</a:t>
            </a:r>
            <a:r>
              <a:rPr sz="1875" kern="0" spc="83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return</a:t>
            </a:r>
            <a:r>
              <a:rPr sz="1875" kern="0" spc="75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BC2169"/>
                </a:solidFill>
                <a:latin typeface="Calibri"/>
                <a:cs typeface="Calibri"/>
              </a:rPr>
              <a:t>to</a:t>
            </a:r>
            <a:r>
              <a:rPr sz="1875" kern="0" spc="71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dirty="0">
                <a:solidFill>
                  <a:srgbClr val="BC2169"/>
                </a:solidFill>
                <a:latin typeface="Calibri"/>
                <a:cs typeface="Calibri"/>
              </a:rPr>
              <a:t>work</a:t>
            </a:r>
            <a:r>
              <a:rPr sz="1875" kern="0" spc="83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101" dirty="0">
                <a:solidFill>
                  <a:srgbClr val="BC2169"/>
                </a:solidFill>
                <a:latin typeface="Calibri"/>
                <a:cs typeface="Calibri"/>
              </a:rPr>
              <a:t>approach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38" dirty="0">
                <a:solidFill>
                  <a:srgbClr val="143056"/>
                </a:solidFill>
                <a:latin typeface="Calibri"/>
                <a:cs typeface="Calibri"/>
              </a:rPr>
              <a:t>with</a:t>
            </a: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6" dirty="0">
                <a:solidFill>
                  <a:srgbClr val="143056"/>
                </a:solidFill>
                <a:latin typeface="Calibri"/>
                <a:cs typeface="Calibri"/>
              </a:rPr>
              <a:t>options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for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16" dirty="0">
                <a:solidFill>
                  <a:srgbClr val="143056"/>
                </a:solidFill>
                <a:latin typeface="Calibri"/>
                <a:cs typeface="Calibri"/>
              </a:rPr>
              <a:t>phased 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returns,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1" dirty="0">
                <a:solidFill>
                  <a:srgbClr val="143056"/>
                </a:solidFill>
                <a:latin typeface="Calibri"/>
                <a:cs typeface="Calibri"/>
              </a:rPr>
              <a:t>home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working,</a:t>
            </a:r>
            <a:r>
              <a:rPr sz="1875" kern="0" spc="9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5" dirty="0">
                <a:solidFill>
                  <a:srgbClr val="143056"/>
                </a:solidFill>
                <a:latin typeface="Calibri"/>
                <a:cs typeface="Calibri"/>
              </a:rPr>
              <a:t>and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regular</a:t>
            </a:r>
            <a:r>
              <a:rPr sz="1875" kern="0" spc="8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reviews</a:t>
            </a:r>
            <a:r>
              <a:rPr sz="1875" kern="0" spc="9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dirty="0">
                <a:solidFill>
                  <a:srgbClr val="143056"/>
                </a:solidFill>
                <a:latin typeface="Calibri"/>
                <a:cs typeface="Calibri"/>
              </a:rPr>
              <a:t>with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your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employee.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91954" indent="-171926" defTabSz="685800">
              <a:spcBef>
                <a:spcPts val="1654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105" dirty="0">
                <a:solidFill>
                  <a:srgbClr val="143056"/>
                </a:solidFill>
                <a:latin typeface="Calibri"/>
                <a:cs typeface="Calibri"/>
              </a:rPr>
              <a:t>Be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flexible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5" dirty="0">
                <a:solidFill>
                  <a:srgbClr val="143056"/>
                </a:solidFill>
                <a:latin typeface="Calibri"/>
                <a:cs typeface="Calibri"/>
              </a:rPr>
              <a:t>around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9" dirty="0">
                <a:solidFill>
                  <a:srgbClr val="143056"/>
                </a:solidFill>
                <a:latin typeface="Calibri"/>
                <a:cs typeface="Calibri"/>
              </a:rPr>
              <a:t>requests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for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leave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5" dirty="0">
                <a:solidFill>
                  <a:srgbClr val="143056"/>
                </a:solidFill>
                <a:latin typeface="Calibri"/>
                <a:cs typeface="Calibri"/>
              </a:rPr>
              <a:t>around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0" dirty="0">
                <a:solidFill>
                  <a:srgbClr val="BC2169"/>
                </a:solidFill>
                <a:latin typeface="Calibri"/>
                <a:cs typeface="Calibri"/>
              </a:rPr>
              <a:t>difficult</a:t>
            </a:r>
            <a:r>
              <a:rPr sz="1875" kern="0" spc="34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BC2169"/>
                </a:solidFill>
                <a:latin typeface="Calibri"/>
                <a:cs typeface="Calibri"/>
              </a:rPr>
              <a:t>anniversaries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, </a:t>
            </a:r>
            <a:r>
              <a:rPr sz="1875" kern="0" spc="109" dirty="0">
                <a:solidFill>
                  <a:srgbClr val="143056"/>
                </a:solidFill>
                <a:latin typeface="Calibri"/>
                <a:cs typeface="Calibri"/>
              </a:rPr>
              <a:t>such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0" dirty="0">
                <a:solidFill>
                  <a:srgbClr val="143056"/>
                </a:solidFill>
                <a:latin typeface="Calibri"/>
                <a:cs typeface="Calibri"/>
              </a:rPr>
              <a:t>as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their 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baby’s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1" dirty="0">
                <a:solidFill>
                  <a:srgbClr val="143056"/>
                </a:solidFill>
                <a:latin typeface="Calibri"/>
                <a:cs typeface="Calibri"/>
              </a:rPr>
              <a:t>due</a:t>
            </a:r>
            <a:r>
              <a:rPr sz="1875" kern="0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date.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810" indent="-171450" defTabSz="685800">
              <a:spcBef>
                <a:spcPts val="1658"/>
              </a:spcBef>
              <a:buFont typeface="Arial"/>
              <a:buChar char="•"/>
              <a:tabLst>
                <a:tab pos="180975" algn="l"/>
              </a:tabLst>
            </a:pPr>
            <a:r>
              <a:rPr sz="1875" kern="0" spc="101" dirty="0">
                <a:solidFill>
                  <a:srgbClr val="143056"/>
                </a:solidFill>
                <a:latin typeface="Calibri"/>
                <a:cs typeface="Calibri"/>
              </a:rPr>
              <a:t>Know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that</a:t>
            </a:r>
            <a:r>
              <a:rPr sz="1875" kern="0" spc="2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your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4" dirty="0">
                <a:solidFill>
                  <a:srgbClr val="143056"/>
                </a:solidFill>
                <a:latin typeface="Calibri"/>
                <a:cs typeface="Calibri"/>
              </a:rPr>
              <a:t>employee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01" dirty="0">
                <a:solidFill>
                  <a:srgbClr val="143056"/>
                </a:solidFill>
                <a:latin typeface="Calibri"/>
                <a:cs typeface="Calibri"/>
              </a:rPr>
              <a:t>may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20" dirty="0">
                <a:solidFill>
                  <a:srgbClr val="143056"/>
                </a:solidFill>
                <a:latin typeface="Calibri"/>
                <a:cs typeface="Calibri"/>
              </a:rPr>
              <a:t>need</a:t>
            </a:r>
            <a:r>
              <a:rPr sz="1875" kern="0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4" dirty="0">
                <a:solidFill>
                  <a:srgbClr val="143056"/>
                </a:solidFill>
                <a:latin typeface="Calibri"/>
                <a:cs typeface="Calibri"/>
              </a:rPr>
              <a:t>more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79" dirty="0">
                <a:solidFill>
                  <a:srgbClr val="143056"/>
                </a:solidFill>
                <a:latin typeface="Calibri"/>
                <a:cs typeface="Calibri"/>
              </a:rPr>
              <a:t>time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off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after </a:t>
            </a:r>
            <a:r>
              <a:rPr sz="1875" kern="0" spc="53" dirty="0">
                <a:solidFill>
                  <a:srgbClr val="143056"/>
                </a:solidFill>
                <a:latin typeface="Calibri"/>
                <a:cs typeface="Calibri"/>
              </a:rPr>
              <a:t>their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initial 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return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to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dirty="0">
                <a:solidFill>
                  <a:srgbClr val="143056"/>
                </a:solidFill>
                <a:latin typeface="Calibri"/>
                <a:cs typeface="Calibri"/>
              </a:rPr>
              <a:t>work</a:t>
            </a:r>
            <a:r>
              <a:rPr sz="1875" kern="0" spc="9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for</a:t>
            </a:r>
            <a:r>
              <a:rPr sz="1875" kern="0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94" dirty="0">
                <a:solidFill>
                  <a:srgbClr val="143056"/>
                </a:solidFill>
                <a:latin typeface="Calibri"/>
                <a:cs typeface="Calibri"/>
              </a:rPr>
              <a:t>more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8" dirty="0">
                <a:solidFill>
                  <a:srgbClr val="143056"/>
                </a:solidFill>
                <a:latin typeface="Calibri"/>
                <a:cs typeface="Calibri"/>
              </a:rPr>
              <a:t>treatments</a:t>
            </a:r>
            <a:r>
              <a:rPr sz="1875" kern="0" spc="7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135" dirty="0">
                <a:solidFill>
                  <a:srgbClr val="143056"/>
                </a:solidFill>
                <a:latin typeface="Calibri"/>
                <a:cs typeface="Calibri"/>
              </a:rPr>
              <a:t>and</a:t>
            </a:r>
            <a:r>
              <a:rPr sz="187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1" dirty="0">
                <a:solidFill>
                  <a:srgbClr val="143056"/>
                </a:solidFill>
                <a:latin typeface="Calibri"/>
                <a:cs typeface="Calibri"/>
              </a:rPr>
              <a:t>tests,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or</a:t>
            </a:r>
            <a:r>
              <a:rPr sz="1875" kern="0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3" dirty="0">
                <a:solidFill>
                  <a:srgbClr val="143056"/>
                </a:solidFill>
                <a:latin typeface="Calibri"/>
                <a:cs typeface="Calibri"/>
              </a:rPr>
              <a:t>in</a:t>
            </a:r>
            <a:r>
              <a:rPr sz="1875" kern="0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64" dirty="0">
                <a:solidFill>
                  <a:srgbClr val="143056"/>
                </a:solidFill>
                <a:latin typeface="Calibri"/>
                <a:cs typeface="Calibri"/>
              </a:rPr>
              <a:t>future</a:t>
            </a:r>
            <a:r>
              <a:rPr sz="187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875" kern="0" spc="86" dirty="0">
                <a:solidFill>
                  <a:srgbClr val="143056"/>
                </a:solidFill>
                <a:latin typeface="Calibri"/>
                <a:cs typeface="Calibri"/>
              </a:rPr>
              <a:t>pregnancies. </a:t>
            </a:r>
            <a:r>
              <a:rPr sz="1875" kern="0" spc="113" dirty="0">
                <a:solidFill>
                  <a:srgbClr val="BC2169"/>
                </a:solidFill>
                <a:latin typeface="Calibri"/>
                <a:cs typeface="Calibri"/>
              </a:rPr>
              <a:t>Remember</a:t>
            </a:r>
            <a:r>
              <a:rPr sz="1875" kern="0" spc="101" dirty="0">
                <a:solidFill>
                  <a:srgbClr val="BC2169"/>
                </a:solidFill>
                <a:latin typeface="Calibri"/>
                <a:cs typeface="Calibri"/>
              </a:rPr>
              <a:t> </a:t>
            </a:r>
            <a:r>
              <a:rPr sz="1875" kern="0" spc="53" dirty="0">
                <a:solidFill>
                  <a:srgbClr val="BC2169"/>
                </a:solidFill>
                <a:latin typeface="Calibri"/>
                <a:cs typeface="Calibri"/>
              </a:rPr>
              <a:t>partners.</a:t>
            </a:r>
            <a:endParaRPr sz="187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35" y="5929123"/>
            <a:ext cx="1003553" cy="477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9155" y="1773193"/>
            <a:ext cx="1800000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Rachel Suff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Policy Advisor – Employee Relations, CIPD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8478" y="4031702"/>
            <a:ext cx="1800000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Helen Hicks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Colleague Experience Manager, Co-op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37982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3672000" y="4031702"/>
            <a:ext cx="1800000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Rosie Leverton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of Corporate Partnerships, Tommy’s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1515522" y="4053313"/>
            <a:ext cx="1800000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Vicki Robinson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Director, Miscarriage Association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EF88CA-A1AA-B2F5-CC56-F61D98659916}"/>
              </a:ext>
            </a:extLst>
          </p:cNvPr>
          <p:cNvSpPr/>
          <p:nvPr/>
        </p:nvSpPr>
        <p:spPr>
          <a:xfrm>
            <a:off x="2440236" y="1771038"/>
            <a:ext cx="1800000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D’Souza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Membership Director, CIPD</a:t>
            </a:r>
          </a:p>
        </p:txBody>
      </p:sp>
    </p:spTree>
    <p:extLst>
      <p:ext uri="{BB962C8B-B14F-4D97-AF65-F5344CB8AC3E}">
        <p14:creationId xmlns:p14="http://schemas.microsoft.com/office/powerpoint/2010/main" val="410939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43056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411" y="514841"/>
            <a:ext cx="4862989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161" dirty="0">
                <a:solidFill>
                  <a:srgbClr val="FFFFFF"/>
                </a:solidFill>
              </a:rPr>
              <a:t>Loss</a:t>
            </a:r>
            <a:r>
              <a:rPr spc="-176" dirty="0">
                <a:solidFill>
                  <a:srgbClr val="FFFFFF"/>
                </a:solidFill>
              </a:rPr>
              <a:t> </a:t>
            </a:r>
            <a:r>
              <a:rPr spc="-105" dirty="0">
                <a:solidFill>
                  <a:srgbClr val="FFFFFF"/>
                </a:solidFill>
              </a:rPr>
              <a:t>affects</a:t>
            </a:r>
            <a:r>
              <a:rPr spc="-172" dirty="0">
                <a:solidFill>
                  <a:srgbClr val="FFFFFF"/>
                </a:solidFill>
              </a:rPr>
              <a:t> </a:t>
            </a:r>
            <a:r>
              <a:rPr spc="-143" dirty="0">
                <a:solidFill>
                  <a:srgbClr val="FFFFFF"/>
                </a:solidFill>
              </a:rPr>
              <a:t>partners</a:t>
            </a:r>
            <a:r>
              <a:rPr spc="-176" dirty="0">
                <a:solidFill>
                  <a:srgbClr val="FFFFFF"/>
                </a:solidFill>
              </a:rPr>
              <a:t> </a:t>
            </a:r>
            <a:r>
              <a:rPr spc="-19" dirty="0">
                <a:solidFill>
                  <a:srgbClr val="FFFFFF"/>
                </a:solidFill>
              </a:rPr>
              <a:t>too</a:t>
            </a:r>
          </a:p>
        </p:txBody>
      </p:sp>
      <p:sp>
        <p:nvSpPr>
          <p:cNvPr id="4" name="object 4"/>
          <p:cNvSpPr/>
          <p:nvPr/>
        </p:nvSpPr>
        <p:spPr>
          <a:xfrm>
            <a:off x="578359" y="2061973"/>
            <a:ext cx="1716881" cy="1716881"/>
          </a:xfrm>
          <a:custGeom>
            <a:avLst/>
            <a:gdLst/>
            <a:ahLst/>
            <a:cxnLst/>
            <a:rect l="l" t="t" r="r" b="b"/>
            <a:pathLst>
              <a:path w="2289175" h="2289175">
                <a:moveTo>
                  <a:pt x="1144524" y="0"/>
                </a:moveTo>
                <a:lnTo>
                  <a:pt x="1096143" y="1004"/>
                </a:lnTo>
                <a:lnTo>
                  <a:pt x="1048274" y="3989"/>
                </a:lnTo>
                <a:lnTo>
                  <a:pt x="1000957" y="8917"/>
                </a:lnTo>
                <a:lnTo>
                  <a:pt x="954231" y="15747"/>
                </a:lnTo>
                <a:lnTo>
                  <a:pt x="908136" y="24439"/>
                </a:lnTo>
                <a:lnTo>
                  <a:pt x="862711" y="34954"/>
                </a:lnTo>
                <a:lnTo>
                  <a:pt x="817998" y="47252"/>
                </a:lnTo>
                <a:lnTo>
                  <a:pt x="774034" y="61294"/>
                </a:lnTo>
                <a:lnTo>
                  <a:pt x="730861" y="77039"/>
                </a:lnTo>
                <a:lnTo>
                  <a:pt x="688517" y="94448"/>
                </a:lnTo>
                <a:lnTo>
                  <a:pt x="647042" y="113481"/>
                </a:lnTo>
                <a:lnTo>
                  <a:pt x="606476" y="134098"/>
                </a:lnTo>
                <a:lnTo>
                  <a:pt x="566860" y="156260"/>
                </a:lnTo>
                <a:lnTo>
                  <a:pt x="528232" y="179927"/>
                </a:lnTo>
                <a:lnTo>
                  <a:pt x="490632" y="205060"/>
                </a:lnTo>
                <a:lnTo>
                  <a:pt x="454100" y="231618"/>
                </a:lnTo>
                <a:lnTo>
                  <a:pt x="418676" y="259561"/>
                </a:lnTo>
                <a:lnTo>
                  <a:pt x="384399" y="288851"/>
                </a:lnTo>
                <a:lnTo>
                  <a:pt x="351310" y="319447"/>
                </a:lnTo>
                <a:lnTo>
                  <a:pt x="319447" y="351310"/>
                </a:lnTo>
                <a:lnTo>
                  <a:pt x="288851" y="384399"/>
                </a:lnTo>
                <a:lnTo>
                  <a:pt x="259561" y="418676"/>
                </a:lnTo>
                <a:lnTo>
                  <a:pt x="231618" y="454100"/>
                </a:lnTo>
                <a:lnTo>
                  <a:pt x="205060" y="490632"/>
                </a:lnTo>
                <a:lnTo>
                  <a:pt x="179927" y="528232"/>
                </a:lnTo>
                <a:lnTo>
                  <a:pt x="156260" y="566860"/>
                </a:lnTo>
                <a:lnTo>
                  <a:pt x="134098" y="606476"/>
                </a:lnTo>
                <a:lnTo>
                  <a:pt x="113481" y="647042"/>
                </a:lnTo>
                <a:lnTo>
                  <a:pt x="94448" y="688517"/>
                </a:lnTo>
                <a:lnTo>
                  <a:pt x="77039" y="730861"/>
                </a:lnTo>
                <a:lnTo>
                  <a:pt x="61294" y="774034"/>
                </a:lnTo>
                <a:lnTo>
                  <a:pt x="47252" y="817998"/>
                </a:lnTo>
                <a:lnTo>
                  <a:pt x="34954" y="862711"/>
                </a:lnTo>
                <a:lnTo>
                  <a:pt x="24439" y="908136"/>
                </a:lnTo>
                <a:lnTo>
                  <a:pt x="15747" y="954231"/>
                </a:lnTo>
                <a:lnTo>
                  <a:pt x="8917" y="1000957"/>
                </a:lnTo>
                <a:lnTo>
                  <a:pt x="3989" y="1048274"/>
                </a:lnTo>
                <a:lnTo>
                  <a:pt x="1004" y="1096143"/>
                </a:lnTo>
                <a:lnTo>
                  <a:pt x="0" y="1144524"/>
                </a:lnTo>
                <a:lnTo>
                  <a:pt x="1004" y="1192904"/>
                </a:lnTo>
                <a:lnTo>
                  <a:pt x="3989" y="1240773"/>
                </a:lnTo>
                <a:lnTo>
                  <a:pt x="8917" y="1288090"/>
                </a:lnTo>
                <a:lnTo>
                  <a:pt x="15747" y="1334816"/>
                </a:lnTo>
                <a:lnTo>
                  <a:pt x="24439" y="1380911"/>
                </a:lnTo>
                <a:lnTo>
                  <a:pt x="34954" y="1426336"/>
                </a:lnTo>
                <a:lnTo>
                  <a:pt x="47252" y="1471049"/>
                </a:lnTo>
                <a:lnTo>
                  <a:pt x="61294" y="1515013"/>
                </a:lnTo>
                <a:lnTo>
                  <a:pt x="77039" y="1558186"/>
                </a:lnTo>
                <a:lnTo>
                  <a:pt x="94448" y="1600530"/>
                </a:lnTo>
                <a:lnTo>
                  <a:pt x="113481" y="1642005"/>
                </a:lnTo>
                <a:lnTo>
                  <a:pt x="134098" y="1682571"/>
                </a:lnTo>
                <a:lnTo>
                  <a:pt x="156260" y="1722187"/>
                </a:lnTo>
                <a:lnTo>
                  <a:pt x="179927" y="1760815"/>
                </a:lnTo>
                <a:lnTo>
                  <a:pt x="205060" y="1798415"/>
                </a:lnTo>
                <a:lnTo>
                  <a:pt x="231618" y="1834947"/>
                </a:lnTo>
                <a:lnTo>
                  <a:pt x="259561" y="1870371"/>
                </a:lnTo>
                <a:lnTo>
                  <a:pt x="288851" y="1904648"/>
                </a:lnTo>
                <a:lnTo>
                  <a:pt x="319447" y="1937737"/>
                </a:lnTo>
                <a:lnTo>
                  <a:pt x="351310" y="1969600"/>
                </a:lnTo>
                <a:lnTo>
                  <a:pt x="384399" y="2000196"/>
                </a:lnTo>
                <a:lnTo>
                  <a:pt x="418676" y="2029486"/>
                </a:lnTo>
                <a:lnTo>
                  <a:pt x="454100" y="2057429"/>
                </a:lnTo>
                <a:lnTo>
                  <a:pt x="490632" y="2083987"/>
                </a:lnTo>
                <a:lnTo>
                  <a:pt x="528232" y="2109120"/>
                </a:lnTo>
                <a:lnTo>
                  <a:pt x="566860" y="2132787"/>
                </a:lnTo>
                <a:lnTo>
                  <a:pt x="606476" y="2154949"/>
                </a:lnTo>
                <a:lnTo>
                  <a:pt x="647042" y="2175566"/>
                </a:lnTo>
                <a:lnTo>
                  <a:pt x="688517" y="2194599"/>
                </a:lnTo>
                <a:lnTo>
                  <a:pt x="730861" y="2212008"/>
                </a:lnTo>
                <a:lnTo>
                  <a:pt x="774034" y="2227753"/>
                </a:lnTo>
                <a:lnTo>
                  <a:pt x="817998" y="2241795"/>
                </a:lnTo>
                <a:lnTo>
                  <a:pt x="862711" y="2254093"/>
                </a:lnTo>
                <a:lnTo>
                  <a:pt x="908136" y="2264608"/>
                </a:lnTo>
                <a:lnTo>
                  <a:pt x="954231" y="2273300"/>
                </a:lnTo>
                <a:lnTo>
                  <a:pt x="1000957" y="2280130"/>
                </a:lnTo>
                <a:lnTo>
                  <a:pt x="1048274" y="2285058"/>
                </a:lnTo>
                <a:lnTo>
                  <a:pt x="1096143" y="2288043"/>
                </a:lnTo>
                <a:lnTo>
                  <a:pt x="1144524" y="2289048"/>
                </a:lnTo>
                <a:lnTo>
                  <a:pt x="1192904" y="2288043"/>
                </a:lnTo>
                <a:lnTo>
                  <a:pt x="1240773" y="2285058"/>
                </a:lnTo>
                <a:lnTo>
                  <a:pt x="1288090" y="2280130"/>
                </a:lnTo>
                <a:lnTo>
                  <a:pt x="1334816" y="2273300"/>
                </a:lnTo>
                <a:lnTo>
                  <a:pt x="1380911" y="2264608"/>
                </a:lnTo>
                <a:lnTo>
                  <a:pt x="1426336" y="2254093"/>
                </a:lnTo>
                <a:lnTo>
                  <a:pt x="1471049" y="2241795"/>
                </a:lnTo>
                <a:lnTo>
                  <a:pt x="1515013" y="2227753"/>
                </a:lnTo>
                <a:lnTo>
                  <a:pt x="1558186" y="2212008"/>
                </a:lnTo>
                <a:lnTo>
                  <a:pt x="1600530" y="2194599"/>
                </a:lnTo>
                <a:lnTo>
                  <a:pt x="1642005" y="2175566"/>
                </a:lnTo>
                <a:lnTo>
                  <a:pt x="1682571" y="2154949"/>
                </a:lnTo>
                <a:lnTo>
                  <a:pt x="1722187" y="2132787"/>
                </a:lnTo>
                <a:lnTo>
                  <a:pt x="1760815" y="2109120"/>
                </a:lnTo>
                <a:lnTo>
                  <a:pt x="1798415" y="2083987"/>
                </a:lnTo>
                <a:lnTo>
                  <a:pt x="1834947" y="2057429"/>
                </a:lnTo>
                <a:lnTo>
                  <a:pt x="1870371" y="2029486"/>
                </a:lnTo>
                <a:lnTo>
                  <a:pt x="1904648" y="2000196"/>
                </a:lnTo>
                <a:lnTo>
                  <a:pt x="1937737" y="1969600"/>
                </a:lnTo>
                <a:lnTo>
                  <a:pt x="1969600" y="1937737"/>
                </a:lnTo>
                <a:lnTo>
                  <a:pt x="2000196" y="1904648"/>
                </a:lnTo>
                <a:lnTo>
                  <a:pt x="2029486" y="1870371"/>
                </a:lnTo>
                <a:lnTo>
                  <a:pt x="2057429" y="1834947"/>
                </a:lnTo>
                <a:lnTo>
                  <a:pt x="2083987" y="1798415"/>
                </a:lnTo>
                <a:lnTo>
                  <a:pt x="2109120" y="1760815"/>
                </a:lnTo>
                <a:lnTo>
                  <a:pt x="2132787" y="1722187"/>
                </a:lnTo>
                <a:lnTo>
                  <a:pt x="2154949" y="1682571"/>
                </a:lnTo>
                <a:lnTo>
                  <a:pt x="2175566" y="1642005"/>
                </a:lnTo>
                <a:lnTo>
                  <a:pt x="2194599" y="1600530"/>
                </a:lnTo>
                <a:lnTo>
                  <a:pt x="2212008" y="1558186"/>
                </a:lnTo>
                <a:lnTo>
                  <a:pt x="2227753" y="1515013"/>
                </a:lnTo>
                <a:lnTo>
                  <a:pt x="2241795" y="1471049"/>
                </a:lnTo>
                <a:lnTo>
                  <a:pt x="2254093" y="1426336"/>
                </a:lnTo>
                <a:lnTo>
                  <a:pt x="2264608" y="1380911"/>
                </a:lnTo>
                <a:lnTo>
                  <a:pt x="2273300" y="1334816"/>
                </a:lnTo>
                <a:lnTo>
                  <a:pt x="2280130" y="1288090"/>
                </a:lnTo>
                <a:lnTo>
                  <a:pt x="2285058" y="1240773"/>
                </a:lnTo>
                <a:lnTo>
                  <a:pt x="2288043" y="1192904"/>
                </a:lnTo>
                <a:lnTo>
                  <a:pt x="2289048" y="1144524"/>
                </a:lnTo>
                <a:lnTo>
                  <a:pt x="2288043" y="1096143"/>
                </a:lnTo>
                <a:lnTo>
                  <a:pt x="2285058" y="1048274"/>
                </a:lnTo>
                <a:lnTo>
                  <a:pt x="2280130" y="1000957"/>
                </a:lnTo>
                <a:lnTo>
                  <a:pt x="2273300" y="954231"/>
                </a:lnTo>
                <a:lnTo>
                  <a:pt x="2264608" y="908136"/>
                </a:lnTo>
                <a:lnTo>
                  <a:pt x="2254093" y="862711"/>
                </a:lnTo>
                <a:lnTo>
                  <a:pt x="2241795" y="817998"/>
                </a:lnTo>
                <a:lnTo>
                  <a:pt x="2227753" y="774034"/>
                </a:lnTo>
                <a:lnTo>
                  <a:pt x="2212008" y="730861"/>
                </a:lnTo>
                <a:lnTo>
                  <a:pt x="2194599" y="688517"/>
                </a:lnTo>
                <a:lnTo>
                  <a:pt x="2175566" y="647042"/>
                </a:lnTo>
                <a:lnTo>
                  <a:pt x="2154949" y="606476"/>
                </a:lnTo>
                <a:lnTo>
                  <a:pt x="2132787" y="566860"/>
                </a:lnTo>
                <a:lnTo>
                  <a:pt x="2109120" y="528232"/>
                </a:lnTo>
                <a:lnTo>
                  <a:pt x="2083987" y="490632"/>
                </a:lnTo>
                <a:lnTo>
                  <a:pt x="2057429" y="454100"/>
                </a:lnTo>
                <a:lnTo>
                  <a:pt x="2029486" y="418676"/>
                </a:lnTo>
                <a:lnTo>
                  <a:pt x="2000196" y="384399"/>
                </a:lnTo>
                <a:lnTo>
                  <a:pt x="1969600" y="351310"/>
                </a:lnTo>
                <a:lnTo>
                  <a:pt x="1937737" y="319447"/>
                </a:lnTo>
                <a:lnTo>
                  <a:pt x="1904648" y="288851"/>
                </a:lnTo>
                <a:lnTo>
                  <a:pt x="1870371" y="259561"/>
                </a:lnTo>
                <a:lnTo>
                  <a:pt x="1834947" y="231618"/>
                </a:lnTo>
                <a:lnTo>
                  <a:pt x="1798415" y="205060"/>
                </a:lnTo>
                <a:lnTo>
                  <a:pt x="1760815" y="179927"/>
                </a:lnTo>
                <a:lnTo>
                  <a:pt x="1722187" y="156260"/>
                </a:lnTo>
                <a:lnTo>
                  <a:pt x="1682571" y="134098"/>
                </a:lnTo>
                <a:lnTo>
                  <a:pt x="1642005" y="113481"/>
                </a:lnTo>
                <a:lnTo>
                  <a:pt x="1600530" y="94448"/>
                </a:lnTo>
                <a:lnTo>
                  <a:pt x="1558186" y="77039"/>
                </a:lnTo>
                <a:lnTo>
                  <a:pt x="1515013" y="61294"/>
                </a:lnTo>
                <a:lnTo>
                  <a:pt x="1471049" y="47252"/>
                </a:lnTo>
                <a:lnTo>
                  <a:pt x="1426336" y="34954"/>
                </a:lnTo>
                <a:lnTo>
                  <a:pt x="1380911" y="24439"/>
                </a:lnTo>
                <a:lnTo>
                  <a:pt x="1334816" y="15747"/>
                </a:lnTo>
                <a:lnTo>
                  <a:pt x="1288090" y="8917"/>
                </a:lnTo>
                <a:lnTo>
                  <a:pt x="1240773" y="3989"/>
                </a:lnTo>
                <a:lnTo>
                  <a:pt x="1192904" y="1004"/>
                </a:lnTo>
                <a:lnTo>
                  <a:pt x="1144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2465" y="2061973"/>
            <a:ext cx="1716881" cy="1716881"/>
          </a:xfrm>
          <a:custGeom>
            <a:avLst/>
            <a:gdLst/>
            <a:ahLst/>
            <a:cxnLst/>
            <a:rect l="l" t="t" r="r" b="b"/>
            <a:pathLst>
              <a:path w="2289175" h="2289175">
                <a:moveTo>
                  <a:pt x="1144524" y="0"/>
                </a:moveTo>
                <a:lnTo>
                  <a:pt x="1096143" y="1004"/>
                </a:lnTo>
                <a:lnTo>
                  <a:pt x="1048274" y="3989"/>
                </a:lnTo>
                <a:lnTo>
                  <a:pt x="1000957" y="8917"/>
                </a:lnTo>
                <a:lnTo>
                  <a:pt x="954231" y="15747"/>
                </a:lnTo>
                <a:lnTo>
                  <a:pt x="908136" y="24439"/>
                </a:lnTo>
                <a:lnTo>
                  <a:pt x="862711" y="34954"/>
                </a:lnTo>
                <a:lnTo>
                  <a:pt x="817998" y="47252"/>
                </a:lnTo>
                <a:lnTo>
                  <a:pt x="774034" y="61294"/>
                </a:lnTo>
                <a:lnTo>
                  <a:pt x="730861" y="77039"/>
                </a:lnTo>
                <a:lnTo>
                  <a:pt x="688517" y="94448"/>
                </a:lnTo>
                <a:lnTo>
                  <a:pt x="647042" y="113481"/>
                </a:lnTo>
                <a:lnTo>
                  <a:pt x="606476" y="134098"/>
                </a:lnTo>
                <a:lnTo>
                  <a:pt x="566860" y="156260"/>
                </a:lnTo>
                <a:lnTo>
                  <a:pt x="528232" y="179927"/>
                </a:lnTo>
                <a:lnTo>
                  <a:pt x="490632" y="205060"/>
                </a:lnTo>
                <a:lnTo>
                  <a:pt x="454100" y="231618"/>
                </a:lnTo>
                <a:lnTo>
                  <a:pt x="418676" y="259561"/>
                </a:lnTo>
                <a:lnTo>
                  <a:pt x="384399" y="288851"/>
                </a:lnTo>
                <a:lnTo>
                  <a:pt x="351310" y="319447"/>
                </a:lnTo>
                <a:lnTo>
                  <a:pt x="319447" y="351310"/>
                </a:lnTo>
                <a:lnTo>
                  <a:pt x="288851" y="384399"/>
                </a:lnTo>
                <a:lnTo>
                  <a:pt x="259561" y="418676"/>
                </a:lnTo>
                <a:lnTo>
                  <a:pt x="231618" y="454100"/>
                </a:lnTo>
                <a:lnTo>
                  <a:pt x="205060" y="490632"/>
                </a:lnTo>
                <a:lnTo>
                  <a:pt x="179927" y="528232"/>
                </a:lnTo>
                <a:lnTo>
                  <a:pt x="156260" y="566860"/>
                </a:lnTo>
                <a:lnTo>
                  <a:pt x="134098" y="606476"/>
                </a:lnTo>
                <a:lnTo>
                  <a:pt x="113481" y="647042"/>
                </a:lnTo>
                <a:lnTo>
                  <a:pt x="94448" y="688517"/>
                </a:lnTo>
                <a:lnTo>
                  <a:pt x="77039" y="730861"/>
                </a:lnTo>
                <a:lnTo>
                  <a:pt x="61294" y="774034"/>
                </a:lnTo>
                <a:lnTo>
                  <a:pt x="47252" y="817998"/>
                </a:lnTo>
                <a:lnTo>
                  <a:pt x="34954" y="862711"/>
                </a:lnTo>
                <a:lnTo>
                  <a:pt x="24439" y="908136"/>
                </a:lnTo>
                <a:lnTo>
                  <a:pt x="15747" y="954231"/>
                </a:lnTo>
                <a:lnTo>
                  <a:pt x="8917" y="1000957"/>
                </a:lnTo>
                <a:lnTo>
                  <a:pt x="3989" y="1048274"/>
                </a:lnTo>
                <a:lnTo>
                  <a:pt x="1004" y="1096143"/>
                </a:lnTo>
                <a:lnTo>
                  <a:pt x="0" y="1144524"/>
                </a:lnTo>
                <a:lnTo>
                  <a:pt x="1004" y="1192904"/>
                </a:lnTo>
                <a:lnTo>
                  <a:pt x="3989" y="1240773"/>
                </a:lnTo>
                <a:lnTo>
                  <a:pt x="8917" y="1288090"/>
                </a:lnTo>
                <a:lnTo>
                  <a:pt x="15747" y="1334816"/>
                </a:lnTo>
                <a:lnTo>
                  <a:pt x="24439" y="1380911"/>
                </a:lnTo>
                <a:lnTo>
                  <a:pt x="34954" y="1426336"/>
                </a:lnTo>
                <a:lnTo>
                  <a:pt x="47252" y="1471049"/>
                </a:lnTo>
                <a:lnTo>
                  <a:pt x="61294" y="1515013"/>
                </a:lnTo>
                <a:lnTo>
                  <a:pt x="77039" y="1558186"/>
                </a:lnTo>
                <a:lnTo>
                  <a:pt x="94448" y="1600530"/>
                </a:lnTo>
                <a:lnTo>
                  <a:pt x="113481" y="1642005"/>
                </a:lnTo>
                <a:lnTo>
                  <a:pt x="134098" y="1682571"/>
                </a:lnTo>
                <a:lnTo>
                  <a:pt x="156260" y="1722187"/>
                </a:lnTo>
                <a:lnTo>
                  <a:pt x="179927" y="1760815"/>
                </a:lnTo>
                <a:lnTo>
                  <a:pt x="205060" y="1798415"/>
                </a:lnTo>
                <a:lnTo>
                  <a:pt x="231618" y="1834947"/>
                </a:lnTo>
                <a:lnTo>
                  <a:pt x="259561" y="1870371"/>
                </a:lnTo>
                <a:lnTo>
                  <a:pt x="288851" y="1904648"/>
                </a:lnTo>
                <a:lnTo>
                  <a:pt x="319447" y="1937737"/>
                </a:lnTo>
                <a:lnTo>
                  <a:pt x="351310" y="1969600"/>
                </a:lnTo>
                <a:lnTo>
                  <a:pt x="384399" y="2000196"/>
                </a:lnTo>
                <a:lnTo>
                  <a:pt x="418676" y="2029486"/>
                </a:lnTo>
                <a:lnTo>
                  <a:pt x="454100" y="2057429"/>
                </a:lnTo>
                <a:lnTo>
                  <a:pt x="490632" y="2083987"/>
                </a:lnTo>
                <a:lnTo>
                  <a:pt x="528232" y="2109120"/>
                </a:lnTo>
                <a:lnTo>
                  <a:pt x="566860" y="2132787"/>
                </a:lnTo>
                <a:lnTo>
                  <a:pt x="606476" y="2154949"/>
                </a:lnTo>
                <a:lnTo>
                  <a:pt x="647042" y="2175566"/>
                </a:lnTo>
                <a:lnTo>
                  <a:pt x="688517" y="2194599"/>
                </a:lnTo>
                <a:lnTo>
                  <a:pt x="730861" y="2212008"/>
                </a:lnTo>
                <a:lnTo>
                  <a:pt x="774034" y="2227753"/>
                </a:lnTo>
                <a:lnTo>
                  <a:pt x="817998" y="2241795"/>
                </a:lnTo>
                <a:lnTo>
                  <a:pt x="862711" y="2254093"/>
                </a:lnTo>
                <a:lnTo>
                  <a:pt x="908136" y="2264608"/>
                </a:lnTo>
                <a:lnTo>
                  <a:pt x="954231" y="2273300"/>
                </a:lnTo>
                <a:lnTo>
                  <a:pt x="1000957" y="2280130"/>
                </a:lnTo>
                <a:lnTo>
                  <a:pt x="1048274" y="2285058"/>
                </a:lnTo>
                <a:lnTo>
                  <a:pt x="1096143" y="2288043"/>
                </a:lnTo>
                <a:lnTo>
                  <a:pt x="1144524" y="2289048"/>
                </a:lnTo>
                <a:lnTo>
                  <a:pt x="1192904" y="2288043"/>
                </a:lnTo>
                <a:lnTo>
                  <a:pt x="1240773" y="2285058"/>
                </a:lnTo>
                <a:lnTo>
                  <a:pt x="1288090" y="2280130"/>
                </a:lnTo>
                <a:lnTo>
                  <a:pt x="1334816" y="2273300"/>
                </a:lnTo>
                <a:lnTo>
                  <a:pt x="1380911" y="2264608"/>
                </a:lnTo>
                <a:lnTo>
                  <a:pt x="1426336" y="2254093"/>
                </a:lnTo>
                <a:lnTo>
                  <a:pt x="1471049" y="2241795"/>
                </a:lnTo>
                <a:lnTo>
                  <a:pt x="1515013" y="2227753"/>
                </a:lnTo>
                <a:lnTo>
                  <a:pt x="1558186" y="2212008"/>
                </a:lnTo>
                <a:lnTo>
                  <a:pt x="1600530" y="2194599"/>
                </a:lnTo>
                <a:lnTo>
                  <a:pt x="1642005" y="2175566"/>
                </a:lnTo>
                <a:lnTo>
                  <a:pt x="1682571" y="2154949"/>
                </a:lnTo>
                <a:lnTo>
                  <a:pt x="1722187" y="2132787"/>
                </a:lnTo>
                <a:lnTo>
                  <a:pt x="1760815" y="2109120"/>
                </a:lnTo>
                <a:lnTo>
                  <a:pt x="1798415" y="2083987"/>
                </a:lnTo>
                <a:lnTo>
                  <a:pt x="1834947" y="2057429"/>
                </a:lnTo>
                <a:lnTo>
                  <a:pt x="1870371" y="2029486"/>
                </a:lnTo>
                <a:lnTo>
                  <a:pt x="1904648" y="2000196"/>
                </a:lnTo>
                <a:lnTo>
                  <a:pt x="1937737" y="1969600"/>
                </a:lnTo>
                <a:lnTo>
                  <a:pt x="1969600" y="1937737"/>
                </a:lnTo>
                <a:lnTo>
                  <a:pt x="2000196" y="1904648"/>
                </a:lnTo>
                <a:lnTo>
                  <a:pt x="2029486" y="1870371"/>
                </a:lnTo>
                <a:lnTo>
                  <a:pt x="2057429" y="1834947"/>
                </a:lnTo>
                <a:lnTo>
                  <a:pt x="2083987" y="1798415"/>
                </a:lnTo>
                <a:lnTo>
                  <a:pt x="2109120" y="1760815"/>
                </a:lnTo>
                <a:lnTo>
                  <a:pt x="2132787" y="1722187"/>
                </a:lnTo>
                <a:lnTo>
                  <a:pt x="2154949" y="1682571"/>
                </a:lnTo>
                <a:lnTo>
                  <a:pt x="2175566" y="1642005"/>
                </a:lnTo>
                <a:lnTo>
                  <a:pt x="2194599" y="1600530"/>
                </a:lnTo>
                <a:lnTo>
                  <a:pt x="2212008" y="1558186"/>
                </a:lnTo>
                <a:lnTo>
                  <a:pt x="2227753" y="1515013"/>
                </a:lnTo>
                <a:lnTo>
                  <a:pt x="2241795" y="1471049"/>
                </a:lnTo>
                <a:lnTo>
                  <a:pt x="2254093" y="1426336"/>
                </a:lnTo>
                <a:lnTo>
                  <a:pt x="2264608" y="1380911"/>
                </a:lnTo>
                <a:lnTo>
                  <a:pt x="2273300" y="1334816"/>
                </a:lnTo>
                <a:lnTo>
                  <a:pt x="2280130" y="1288090"/>
                </a:lnTo>
                <a:lnTo>
                  <a:pt x="2285058" y="1240773"/>
                </a:lnTo>
                <a:lnTo>
                  <a:pt x="2288043" y="1192904"/>
                </a:lnTo>
                <a:lnTo>
                  <a:pt x="2289048" y="1144524"/>
                </a:lnTo>
                <a:lnTo>
                  <a:pt x="2288043" y="1096143"/>
                </a:lnTo>
                <a:lnTo>
                  <a:pt x="2285058" y="1048274"/>
                </a:lnTo>
                <a:lnTo>
                  <a:pt x="2280130" y="1000957"/>
                </a:lnTo>
                <a:lnTo>
                  <a:pt x="2273300" y="954231"/>
                </a:lnTo>
                <a:lnTo>
                  <a:pt x="2264608" y="908136"/>
                </a:lnTo>
                <a:lnTo>
                  <a:pt x="2254093" y="862711"/>
                </a:lnTo>
                <a:lnTo>
                  <a:pt x="2241795" y="817998"/>
                </a:lnTo>
                <a:lnTo>
                  <a:pt x="2227753" y="774034"/>
                </a:lnTo>
                <a:lnTo>
                  <a:pt x="2212008" y="730861"/>
                </a:lnTo>
                <a:lnTo>
                  <a:pt x="2194599" y="688517"/>
                </a:lnTo>
                <a:lnTo>
                  <a:pt x="2175566" y="647042"/>
                </a:lnTo>
                <a:lnTo>
                  <a:pt x="2154949" y="606476"/>
                </a:lnTo>
                <a:lnTo>
                  <a:pt x="2132787" y="566860"/>
                </a:lnTo>
                <a:lnTo>
                  <a:pt x="2109120" y="528232"/>
                </a:lnTo>
                <a:lnTo>
                  <a:pt x="2083987" y="490632"/>
                </a:lnTo>
                <a:lnTo>
                  <a:pt x="2057429" y="454100"/>
                </a:lnTo>
                <a:lnTo>
                  <a:pt x="2029486" y="418676"/>
                </a:lnTo>
                <a:lnTo>
                  <a:pt x="2000196" y="384399"/>
                </a:lnTo>
                <a:lnTo>
                  <a:pt x="1969600" y="351310"/>
                </a:lnTo>
                <a:lnTo>
                  <a:pt x="1937737" y="319447"/>
                </a:lnTo>
                <a:lnTo>
                  <a:pt x="1904648" y="288851"/>
                </a:lnTo>
                <a:lnTo>
                  <a:pt x="1870371" y="259561"/>
                </a:lnTo>
                <a:lnTo>
                  <a:pt x="1834947" y="231618"/>
                </a:lnTo>
                <a:lnTo>
                  <a:pt x="1798415" y="205060"/>
                </a:lnTo>
                <a:lnTo>
                  <a:pt x="1760815" y="179927"/>
                </a:lnTo>
                <a:lnTo>
                  <a:pt x="1722187" y="156260"/>
                </a:lnTo>
                <a:lnTo>
                  <a:pt x="1682571" y="134098"/>
                </a:lnTo>
                <a:lnTo>
                  <a:pt x="1642005" y="113481"/>
                </a:lnTo>
                <a:lnTo>
                  <a:pt x="1600530" y="94448"/>
                </a:lnTo>
                <a:lnTo>
                  <a:pt x="1558186" y="77039"/>
                </a:lnTo>
                <a:lnTo>
                  <a:pt x="1515013" y="61294"/>
                </a:lnTo>
                <a:lnTo>
                  <a:pt x="1471049" y="47252"/>
                </a:lnTo>
                <a:lnTo>
                  <a:pt x="1426336" y="34954"/>
                </a:lnTo>
                <a:lnTo>
                  <a:pt x="1380911" y="24439"/>
                </a:lnTo>
                <a:lnTo>
                  <a:pt x="1334816" y="15747"/>
                </a:lnTo>
                <a:lnTo>
                  <a:pt x="1288090" y="8917"/>
                </a:lnTo>
                <a:lnTo>
                  <a:pt x="1240773" y="3989"/>
                </a:lnTo>
                <a:lnTo>
                  <a:pt x="1192904" y="1004"/>
                </a:lnTo>
                <a:lnTo>
                  <a:pt x="1144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835" y="2579146"/>
            <a:ext cx="4137184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tabLst>
                <a:tab pos="3148013" algn="l"/>
              </a:tabLst>
            </a:pPr>
            <a:r>
              <a:rPr sz="4050" kern="0" spc="-600" dirty="0">
                <a:solidFill>
                  <a:srgbClr val="BC2169"/>
                </a:solidFill>
                <a:latin typeface="Verdana"/>
                <a:cs typeface="Verdana"/>
              </a:rPr>
              <a:t>74%</a:t>
            </a:r>
            <a:r>
              <a:rPr sz="4050" kern="0" dirty="0">
                <a:solidFill>
                  <a:srgbClr val="BC2169"/>
                </a:solidFill>
                <a:latin typeface="Verdana"/>
                <a:cs typeface="Verdana"/>
              </a:rPr>
              <a:t>	</a:t>
            </a:r>
            <a:r>
              <a:rPr sz="4050" kern="0" spc="-623" dirty="0">
                <a:solidFill>
                  <a:srgbClr val="BC2169"/>
                </a:solidFill>
                <a:latin typeface="Verdana"/>
                <a:cs typeface="Verdana"/>
              </a:rPr>
              <a:t>73%</a:t>
            </a:r>
            <a:endParaRPr sz="4050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8856" y="2061973"/>
            <a:ext cx="1716881" cy="1716881"/>
          </a:xfrm>
          <a:custGeom>
            <a:avLst/>
            <a:gdLst/>
            <a:ahLst/>
            <a:cxnLst/>
            <a:rect l="l" t="t" r="r" b="b"/>
            <a:pathLst>
              <a:path w="2289175" h="2289175">
                <a:moveTo>
                  <a:pt x="1144524" y="0"/>
                </a:moveTo>
                <a:lnTo>
                  <a:pt x="1096143" y="1004"/>
                </a:lnTo>
                <a:lnTo>
                  <a:pt x="1048274" y="3989"/>
                </a:lnTo>
                <a:lnTo>
                  <a:pt x="1000957" y="8917"/>
                </a:lnTo>
                <a:lnTo>
                  <a:pt x="954231" y="15747"/>
                </a:lnTo>
                <a:lnTo>
                  <a:pt x="908136" y="24439"/>
                </a:lnTo>
                <a:lnTo>
                  <a:pt x="862711" y="34954"/>
                </a:lnTo>
                <a:lnTo>
                  <a:pt x="817998" y="47252"/>
                </a:lnTo>
                <a:lnTo>
                  <a:pt x="774034" y="61294"/>
                </a:lnTo>
                <a:lnTo>
                  <a:pt x="730861" y="77039"/>
                </a:lnTo>
                <a:lnTo>
                  <a:pt x="688517" y="94448"/>
                </a:lnTo>
                <a:lnTo>
                  <a:pt x="647042" y="113481"/>
                </a:lnTo>
                <a:lnTo>
                  <a:pt x="606476" y="134098"/>
                </a:lnTo>
                <a:lnTo>
                  <a:pt x="566860" y="156260"/>
                </a:lnTo>
                <a:lnTo>
                  <a:pt x="528232" y="179927"/>
                </a:lnTo>
                <a:lnTo>
                  <a:pt x="490632" y="205060"/>
                </a:lnTo>
                <a:lnTo>
                  <a:pt x="454100" y="231618"/>
                </a:lnTo>
                <a:lnTo>
                  <a:pt x="418676" y="259561"/>
                </a:lnTo>
                <a:lnTo>
                  <a:pt x="384399" y="288851"/>
                </a:lnTo>
                <a:lnTo>
                  <a:pt x="351310" y="319447"/>
                </a:lnTo>
                <a:lnTo>
                  <a:pt x="319447" y="351310"/>
                </a:lnTo>
                <a:lnTo>
                  <a:pt x="288851" y="384399"/>
                </a:lnTo>
                <a:lnTo>
                  <a:pt x="259561" y="418676"/>
                </a:lnTo>
                <a:lnTo>
                  <a:pt x="231618" y="454100"/>
                </a:lnTo>
                <a:lnTo>
                  <a:pt x="205060" y="490632"/>
                </a:lnTo>
                <a:lnTo>
                  <a:pt x="179927" y="528232"/>
                </a:lnTo>
                <a:lnTo>
                  <a:pt x="156260" y="566860"/>
                </a:lnTo>
                <a:lnTo>
                  <a:pt x="134098" y="606476"/>
                </a:lnTo>
                <a:lnTo>
                  <a:pt x="113481" y="647042"/>
                </a:lnTo>
                <a:lnTo>
                  <a:pt x="94448" y="688517"/>
                </a:lnTo>
                <a:lnTo>
                  <a:pt x="77039" y="730861"/>
                </a:lnTo>
                <a:lnTo>
                  <a:pt x="61294" y="774034"/>
                </a:lnTo>
                <a:lnTo>
                  <a:pt x="47252" y="817998"/>
                </a:lnTo>
                <a:lnTo>
                  <a:pt x="34954" y="862711"/>
                </a:lnTo>
                <a:lnTo>
                  <a:pt x="24439" y="908136"/>
                </a:lnTo>
                <a:lnTo>
                  <a:pt x="15747" y="954231"/>
                </a:lnTo>
                <a:lnTo>
                  <a:pt x="8917" y="1000957"/>
                </a:lnTo>
                <a:lnTo>
                  <a:pt x="3989" y="1048274"/>
                </a:lnTo>
                <a:lnTo>
                  <a:pt x="1004" y="1096143"/>
                </a:lnTo>
                <a:lnTo>
                  <a:pt x="0" y="1144524"/>
                </a:lnTo>
                <a:lnTo>
                  <a:pt x="1004" y="1192904"/>
                </a:lnTo>
                <a:lnTo>
                  <a:pt x="3989" y="1240773"/>
                </a:lnTo>
                <a:lnTo>
                  <a:pt x="8917" y="1288090"/>
                </a:lnTo>
                <a:lnTo>
                  <a:pt x="15747" y="1334816"/>
                </a:lnTo>
                <a:lnTo>
                  <a:pt x="24439" y="1380911"/>
                </a:lnTo>
                <a:lnTo>
                  <a:pt x="34954" y="1426336"/>
                </a:lnTo>
                <a:lnTo>
                  <a:pt x="47252" y="1471049"/>
                </a:lnTo>
                <a:lnTo>
                  <a:pt x="61294" y="1515013"/>
                </a:lnTo>
                <a:lnTo>
                  <a:pt x="77039" y="1558186"/>
                </a:lnTo>
                <a:lnTo>
                  <a:pt x="94448" y="1600530"/>
                </a:lnTo>
                <a:lnTo>
                  <a:pt x="113481" y="1642005"/>
                </a:lnTo>
                <a:lnTo>
                  <a:pt x="134098" y="1682571"/>
                </a:lnTo>
                <a:lnTo>
                  <a:pt x="156260" y="1722187"/>
                </a:lnTo>
                <a:lnTo>
                  <a:pt x="179927" y="1760815"/>
                </a:lnTo>
                <a:lnTo>
                  <a:pt x="205060" y="1798415"/>
                </a:lnTo>
                <a:lnTo>
                  <a:pt x="231618" y="1834947"/>
                </a:lnTo>
                <a:lnTo>
                  <a:pt x="259561" y="1870371"/>
                </a:lnTo>
                <a:lnTo>
                  <a:pt x="288851" y="1904648"/>
                </a:lnTo>
                <a:lnTo>
                  <a:pt x="319447" y="1937737"/>
                </a:lnTo>
                <a:lnTo>
                  <a:pt x="351310" y="1969600"/>
                </a:lnTo>
                <a:lnTo>
                  <a:pt x="384399" y="2000196"/>
                </a:lnTo>
                <a:lnTo>
                  <a:pt x="418676" y="2029486"/>
                </a:lnTo>
                <a:lnTo>
                  <a:pt x="454100" y="2057429"/>
                </a:lnTo>
                <a:lnTo>
                  <a:pt x="490632" y="2083987"/>
                </a:lnTo>
                <a:lnTo>
                  <a:pt x="528232" y="2109120"/>
                </a:lnTo>
                <a:lnTo>
                  <a:pt x="566860" y="2132787"/>
                </a:lnTo>
                <a:lnTo>
                  <a:pt x="606476" y="2154949"/>
                </a:lnTo>
                <a:lnTo>
                  <a:pt x="647042" y="2175566"/>
                </a:lnTo>
                <a:lnTo>
                  <a:pt x="688517" y="2194599"/>
                </a:lnTo>
                <a:lnTo>
                  <a:pt x="730861" y="2212008"/>
                </a:lnTo>
                <a:lnTo>
                  <a:pt x="774034" y="2227753"/>
                </a:lnTo>
                <a:lnTo>
                  <a:pt x="817998" y="2241795"/>
                </a:lnTo>
                <a:lnTo>
                  <a:pt x="862711" y="2254093"/>
                </a:lnTo>
                <a:lnTo>
                  <a:pt x="908136" y="2264608"/>
                </a:lnTo>
                <a:lnTo>
                  <a:pt x="954231" y="2273300"/>
                </a:lnTo>
                <a:lnTo>
                  <a:pt x="1000957" y="2280130"/>
                </a:lnTo>
                <a:lnTo>
                  <a:pt x="1048274" y="2285058"/>
                </a:lnTo>
                <a:lnTo>
                  <a:pt x="1096143" y="2288043"/>
                </a:lnTo>
                <a:lnTo>
                  <a:pt x="1144524" y="2289048"/>
                </a:lnTo>
                <a:lnTo>
                  <a:pt x="1192904" y="2288043"/>
                </a:lnTo>
                <a:lnTo>
                  <a:pt x="1240773" y="2285058"/>
                </a:lnTo>
                <a:lnTo>
                  <a:pt x="1288090" y="2280130"/>
                </a:lnTo>
                <a:lnTo>
                  <a:pt x="1334816" y="2273300"/>
                </a:lnTo>
                <a:lnTo>
                  <a:pt x="1380911" y="2264608"/>
                </a:lnTo>
                <a:lnTo>
                  <a:pt x="1426336" y="2254093"/>
                </a:lnTo>
                <a:lnTo>
                  <a:pt x="1471049" y="2241795"/>
                </a:lnTo>
                <a:lnTo>
                  <a:pt x="1515013" y="2227753"/>
                </a:lnTo>
                <a:lnTo>
                  <a:pt x="1558186" y="2212008"/>
                </a:lnTo>
                <a:lnTo>
                  <a:pt x="1600530" y="2194599"/>
                </a:lnTo>
                <a:lnTo>
                  <a:pt x="1642005" y="2175566"/>
                </a:lnTo>
                <a:lnTo>
                  <a:pt x="1682571" y="2154949"/>
                </a:lnTo>
                <a:lnTo>
                  <a:pt x="1722187" y="2132787"/>
                </a:lnTo>
                <a:lnTo>
                  <a:pt x="1760815" y="2109120"/>
                </a:lnTo>
                <a:lnTo>
                  <a:pt x="1798415" y="2083987"/>
                </a:lnTo>
                <a:lnTo>
                  <a:pt x="1834947" y="2057429"/>
                </a:lnTo>
                <a:lnTo>
                  <a:pt x="1870371" y="2029486"/>
                </a:lnTo>
                <a:lnTo>
                  <a:pt x="1904648" y="2000196"/>
                </a:lnTo>
                <a:lnTo>
                  <a:pt x="1937737" y="1969600"/>
                </a:lnTo>
                <a:lnTo>
                  <a:pt x="1969600" y="1937737"/>
                </a:lnTo>
                <a:lnTo>
                  <a:pt x="2000196" y="1904648"/>
                </a:lnTo>
                <a:lnTo>
                  <a:pt x="2029486" y="1870371"/>
                </a:lnTo>
                <a:lnTo>
                  <a:pt x="2057429" y="1834947"/>
                </a:lnTo>
                <a:lnTo>
                  <a:pt x="2083987" y="1798415"/>
                </a:lnTo>
                <a:lnTo>
                  <a:pt x="2109120" y="1760815"/>
                </a:lnTo>
                <a:lnTo>
                  <a:pt x="2132787" y="1722187"/>
                </a:lnTo>
                <a:lnTo>
                  <a:pt x="2154949" y="1682571"/>
                </a:lnTo>
                <a:lnTo>
                  <a:pt x="2175566" y="1642005"/>
                </a:lnTo>
                <a:lnTo>
                  <a:pt x="2194599" y="1600530"/>
                </a:lnTo>
                <a:lnTo>
                  <a:pt x="2212008" y="1558186"/>
                </a:lnTo>
                <a:lnTo>
                  <a:pt x="2227753" y="1515013"/>
                </a:lnTo>
                <a:lnTo>
                  <a:pt x="2241795" y="1471049"/>
                </a:lnTo>
                <a:lnTo>
                  <a:pt x="2254093" y="1426336"/>
                </a:lnTo>
                <a:lnTo>
                  <a:pt x="2264608" y="1380911"/>
                </a:lnTo>
                <a:lnTo>
                  <a:pt x="2273300" y="1334816"/>
                </a:lnTo>
                <a:lnTo>
                  <a:pt x="2280130" y="1288090"/>
                </a:lnTo>
                <a:lnTo>
                  <a:pt x="2285058" y="1240773"/>
                </a:lnTo>
                <a:lnTo>
                  <a:pt x="2288043" y="1192904"/>
                </a:lnTo>
                <a:lnTo>
                  <a:pt x="2289048" y="1144524"/>
                </a:lnTo>
                <a:lnTo>
                  <a:pt x="2288043" y="1096143"/>
                </a:lnTo>
                <a:lnTo>
                  <a:pt x="2285058" y="1048274"/>
                </a:lnTo>
                <a:lnTo>
                  <a:pt x="2280130" y="1000957"/>
                </a:lnTo>
                <a:lnTo>
                  <a:pt x="2273300" y="954231"/>
                </a:lnTo>
                <a:lnTo>
                  <a:pt x="2264608" y="908136"/>
                </a:lnTo>
                <a:lnTo>
                  <a:pt x="2254093" y="862711"/>
                </a:lnTo>
                <a:lnTo>
                  <a:pt x="2241795" y="817998"/>
                </a:lnTo>
                <a:lnTo>
                  <a:pt x="2227753" y="774034"/>
                </a:lnTo>
                <a:lnTo>
                  <a:pt x="2212008" y="730861"/>
                </a:lnTo>
                <a:lnTo>
                  <a:pt x="2194599" y="688517"/>
                </a:lnTo>
                <a:lnTo>
                  <a:pt x="2175566" y="647042"/>
                </a:lnTo>
                <a:lnTo>
                  <a:pt x="2154949" y="606476"/>
                </a:lnTo>
                <a:lnTo>
                  <a:pt x="2132787" y="566860"/>
                </a:lnTo>
                <a:lnTo>
                  <a:pt x="2109120" y="528232"/>
                </a:lnTo>
                <a:lnTo>
                  <a:pt x="2083987" y="490632"/>
                </a:lnTo>
                <a:lnTo>
                  <a:pt x="2057429" y="454100"/>
                </a:lnTo>
                <a:lnTo>
                  <a:pt x="2029486" y="418676"/>
                </a:lnTo>
                <a:lnTo>
                  <a:pt x="2000196" y="384399"/>
                </a:lnTo>
                <a:lnTo>
                  <a:pt x="1969600" y="351310"/>
                </a:lnTo>
                <a:lnTo>
                  <a:pt x="1937737" y="319447"/>
                </a:lnTo>
                <a:lnTo>
                  <a:pt x="1904648" y="288851"/>
                </a:lnTo>
                <a:lnTo>
                  <a:pt x="1870371" y="259561"/>
                </a:lnTo>
                <a:lnTo>
                  <a:pt x="1834947" y="231618"/>
                </a:lnTo>
                <a:lnTo>
                  <a:pt x="1798415" y="205060"/>
                </a:lnTo>
                <a:lnTo>
                  <a:pt x="1760815" y="179927"/>
                </a:lnTo>
                <a:lnTo>
                  <a:pt x="1722187" y="156260"/>
                </a:lnTo>
                <a:lnTo>
                  <a:pt x="1682571" y="134098"/>
                </a:lnTo>
                <a:lnTo>
                  <a:pt x="1642005" y="113481"/>
                </a:lnTo>
                <a:lnTo>
                  <a:pt x="1600530" y="94448"/>
                </a:lnTo>
                <a:lnTo>
                  <a:pt x="1558186" y="77039"/>
                </a:lnTo>
                <a:lnTo>
                  <a:pt x="1515013" y="61294"/>
                </a:lnTo>
                <a:lnTo>
                  <a:pt x="1471049" y="47252"/>
                </a:lnTo>
                <a:lnTo>
                  <a:pt x="1426336" y="34954"/>
                </a:lnTo>
                <a:lnTo>
                  <a:pt x="1380911" y="24439"/>
                </a:lnTo>
                <a:lnTo>
                  <a:pt x="1334816" y="15747"/>
                </a:lnTo>
                <a:lnTo>
                  <a:pt x="1288090" y="8917"/>
                </a:lnTo>
                <a:lnTo>
                  <a:pt x="1240773" y="3989"/>
                </a:lnTo>
                <a:lnTo>
                  <a:pt x="1192904" y="1004"/>
                </a:lnTo>
                <a:lnTo>
                  <a:pt x="1144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4153" y="2579146"/>
            <a:ext cx="1065371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4050" kern="0" spc="-461" dirty="0">
                <a:solidFill>
                  <a:srgbClr val="BC2169"/>
                </a:solidFill>
                <a:latin typeface="Verdana"/>
                <a:cs typeface="Verdana"/>
              </a:rPr>
              <a:t>60%</a:t>
            </a:r>
            <a:endParaRPr sz="405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411" y="3923963"/>
            <a:ext cx="1960245" cy="16716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1429" algn="ctr" defTabSz="685800">
              <a:spcBef>
                <a:spcPts val="75"/>
              </a:spcBef>
            </a:pPr>
            <a:r>
              <a:rPr kern="0" spc="-49" dirty="0">
                <a:solidFill>
                  <a:srgbClr val="FFFFFF"/>
                </a:solidFill>
                <a:latin typeface="Verdana"/>
                <a:cs typeface="Verdana"/>
              </a:rPr>
              <a:t>feel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49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kern="0" spc="-56" dirty="0">
                <a:solidFill>
                  <a:srgbClr val="FFFFFF"/>
                </a:solidFill>
                <a:latin typeface="Verdana"/>
                <a:cs typeface="Verdana"/>
              </a:rPr>
              <a:t>dads</a:t>
            </a:r>
            <a:r>
              <a:rPr kern="0" spc="-1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kern="0" spc="-14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FFFFFF"/>
                </a:solidFill>
                <a:latin typeface="Verdana"/>
                <a:cs typeface="Verdana"/>
              </a:rPr>
              <a:t>partners </a:t>
            </a:r>
            <a:r>
              <a:rPr kern="0" spc="-56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kern="0" spc="-14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8" dirty="0">
                <a:solidFill>
                  <a:srgbClr val="FFFFFF"/>
                </a:solidFill>
                <a:latin typeface="Verdana"/>
                <a:cs typeface="Verdana"/>
              </a:rPr>
              <a:t>after </a:t>
            </a:r>
            <a:r>
              <a:rPr kern="0" spc="-60" dirty="0">
                <a:solidFill>
                  <a:srgbClr val="FFFFFF"/>
                </a:solidFill>
                <a:latin typeface="Verdana"/>
                <a:cs typeface="Verdana"/>
              </a:rPr>
              <a:t>pregnancy</a:t>
            </a:r>
            <a:r>
              <a:rPr kern="0" spc="-13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FFFFFF"/>
                </a:solidFill>
                <a:latin typeface="Verdana"/>
                <a:cs typeface="Verdana"/>
              </a:rPr>
              <a:t>loss</a:t>
            </a:r>
            <a:r>
              <a:rPr kern="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kern="0" spc="-26" dirty="0">
                <a:solidFill>
                  <a:srgbClr val="70EBB7"/>
                </a:solidFill>
                <a:latin typeface="Verdana"/>
                <a:cs typeface="Verdana"/>
              </a:rPr>
              <a:t>little</a:t>
            </a:r>
            <a:r>
              <a:rPr kern="0" spc="-153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70EBB7"/>
                </a:solidFill>
                <a:latin typeface="Verdana"/>
                <a:cs typeface="Verdana"/>
              </a:rPr>
              <a:t>to</a:t>
            </a:r>
            <a:r>
              <a:rPr kern="0" spc="-131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70EBB7"/>
                </a:solidFill>
                <a:latin typeface="Verdana"/>
                <a:cs typeface="Verdana"/>
              </a:rPr>
              <a:t>non- </a:t>
            </a:r>
            <a:r>
              <a:rPr kern="0" spc="-8" dirty="0">
                <a:solidFill>
                  <a:srgbClr val="70EBB7"/>
                </a:solidFill>
                <a:latin typeface="Verdana"/>
                <a:cs typeface="Verdana"/>
              </a:rPr>
              <a:t>existent.</a:t>
            </a:r>
            <a:endParaRPr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1080" y="3923964"/>
            <a:ext cx="2049304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 defTabSz="685800">
              <a:spcBef>
                <a:spcPts val="75"/>
              </a:spcBef>
            </a:pPr>
            <a:r>
              <a:rPr kern="0" spc="-53" dirty="0">
                <a:solidFill>
                  <a:srgbClr val="FFFFFF"/>
                </a:solidFill>
                <a:latin typeface="Verdana"/>
                <a:cs typeface="Verdana"/>
              </a:rPr>
              <a:t>feel</a:t>
            </a:r>
            <a:r>
              <a:rPr kern="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56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kern="0" spc="-1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60" dirty="0">
                <a:solidFill>
                  <a:srgbClr val="FFFFFF"/>
                </a:solidFill>
                <a:latin typeface="Verdana"/>
                <a:cs typeface="Verdana"/>
              </a:rPr>
              <a:t>dads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kern="0" spc="-75" dirty="0">
                <a:solidFill>
                  <a:srgbClr val="FFFFFF"/>
                </a:solidFill>
                <a:latin typeface="Verdana"/>
                <a:cs typeface="Verdana"/>
              </a:rPr>
              <a:t>partners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FFFFFF"/>
                </a:solidFill>
                <a:latin typeface="Verdana"/>
                <a:cs typeface="Verdana"/>
              </a:rPr>
              <a:t>face </a:t>
            </a:r>
            <a:r>
              <a:rPr kern="0" spc="-83" dirty="0">
                <a:solidFill>
                  <a:srgbClr val="70EBB7"/>
                </a:solidFill>
                <a:latin typeface="Verdana"/>
                <a:cs typeface="Verdana"/>
              </a:rPr>
              <a:t>pressure</a:t>
            </a:r>
            <a:r>
              <a:rPr kern="0" spc="-176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70EBB7"/>
                </a:solidFill>
                <a:latin typeface="Verdana"/>
                <a:cs typeface="Verdana"/>
              </a:rPr>
              <a:t>to</a:t>
            </a:r>
            <a:r>
              <a:rPr kern="0" spc="-120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70EBB7"/>
                </a:solidFill>
                <a:latin typeface="Verdana"/>
                <a:cs typeface="Verdana"/>
              </a:rPr>
              <a:t>‘be</a:t>
            </a:r>
            <a:r>
              <a:rPr kern="0" spc="-120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34" dirty="0">
                <a:solidFill>
                  <a:srgbClr val="70EBB7"/>
                </a:solidFill>
                <a:latin typeface="Verdana"/>
                <a:cs typeface="Verdana"/>
              </a:rPr>
              <a:t>the </a:t>
            </a:r>
            <a:r>
              <a:rPr kern="0" spc="-53" dirty="0">
                <a:solidFill>
                  <a:srgbClr val="70EBB7"/>
                </a:solidFill>
                <a:latin typeface="Verdana"/>
                <a:cs typeface="Verdana"/>
              </a:rPr>
              <a:t>strong</a:t>
            </a:r>
            <a:r>
              <a:rPr kern="0" spc="-135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70EBB7"/>
                </a:solidFill>
                <a:latin typeface="Verdana"/>
                <a:cs typeface="Verdana"/>
              </a:rPr>
              <a:t>one’</a:t>
            </a:r>
            <a:endParaRPr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6840" y="3880072"/>
            <a:ext cx="2018348" cy="19486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76" algn="ctr" defTabSz="685800">
              <a:spcBef>
                <a:spcPts val="75"/>
              </a:spcBef>
            </a:pPr>
            <a:r>
              <a:rPr kern="0" spc="-68" dirty="0">
                <a:solidFill>
                  <a:srgbClr val="FFFFFF"/>
                </a:solidFill>
                <a:latin typeface="Verdana"/>
                <a:cs typeface="Verdana"/>
              </a:rPr>
              <a:t>said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6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kern="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kern="0" spc="-45" dirty="0">
                <a:solidFill>
                  <a:srgbClr val="FFFFFF"/>
                </a:solidFill>
                <a:latin typeface="Verdana"/>
                <a:cs typeface="Verdana"/>
              </a:rPr>
              <a:t>wanting</a:t>
            </a:r>
            <a:r>
              <a:rPr kern="0" spc="-1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kern="0" spc="-1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56" dirty="0">
                <a:solidFill>
                  <a:srgbClr val="FFFFFF"/>
                </a:solidFill>
                <a:latin typeface="Verdana"/>
                <a:cs typeface="Verdana"/>
              </a:rPr>
              <a:t>burden </a:t>
            </a:r>
            <a:r>
              <a:rPr kern="0" spc="-53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kern="0" spc="-1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75" dirty="0">
                <a:solidFill>
                  <a:srgbClr val="FFFFFF"/>
                </a:solidFill>
                <a:latin typeface="Verdana"/>
                <a:cs typeface="Verdana"/>
              </a:rPr>
              <a:t>mother</a:t>
            </a:r>
            <a:r>
              <a:rPr kern="0" spc="-12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FFFFFF"/>
                </a:solidFill>
                <a:latin typeface="Verdana"/>
                <a:cs typeface="Verdana"/>
              </a:rPr>
              <a:t>would </a:t>
            </a:r>
            <a:r>
              <a:rPr kern="0" spc="-116" dirty="0">
                <a:solidFill>
                  <a:srgbClr val="FFFFFF"/>
                </a:solidFill>
                <a:latin typeface="Verdana"/>
                <a:cs typeface="Verdana"/>
              </a:rPr>
              <a:t>mean</a:t>
            </a:r>
            <a:r>
              <a:rPr kern="0" spc="-1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FFFFFF"/>
                </a:solidFill>
                <a:latin typeface="Verdana"/>
                <a:cs typeface="Verdana"/>
              </a:rPr>
              <a:t>they </a:t>
            </a:r>
            <a:r>
              <a:rPr kern="0" spc="-23" dirty="0">
                <a:solidFill>
                  <a:srgbClr val="70EBB7"/>
                </a:solidFill>
                <a:latin typeface="Verdana"/>
                <a:cs typeface="Verdana"/>
              </a:rPr>
              <a:t>wouldn’t</a:t>
            </a:r>
            <a:r>
              <a:rPr kern="0" spc="-127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70EBB7"/>
                </a:solidFill>
                <a:latin typeface="Verdana"/>
                <a:cs typeface="Verdana"/>
              </a:rPr>
              <a:t>know who</a:t>
            </a:r>
            <a:r>
              <a:rPr kern="0" spc="-127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64" dirty="0">
                <a:solidFill>
                  <a:srgbClr val="70EBB7"/>
                </a:solidFill>
                <a:latin typeface="Verdana"/>
                <a:cs typeface="Verdana"/>
              </a:rPr>
              <a:t>they</a:t>
            </a:r>
            <a:r>
              <a:rPr kern="0" spc="-161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70EBB7"/>
                </a:solidFill>
                <a:latin typeface="Verdana"/>
                <a:cs typeface="Verdana"/>
              </a:rPr>
              <a:t>could </a:t>
            </a:r>
            <a:r>
              <a:rPr kern="0" spc="-83" dirty="0">
                <a:solidFill>
                  <a:srgbClr val="70EBB7"/>
                </a:solidFill>
                <a:latin typeface="Verdana"/>
                <a:cs typeface="Verdana"/>
              </a:rPr>
              <a:t>lean</a:t>
            </a:r>
            <a:r>
              <a:rPr kern="0" spc="-143" dirty="0">
                <a:solidFill>
                  <a:srgbClr val="70EBB7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70EBB7"/>
                </a:solidFill>
                <a:latin typeface="Verdana"/>
                <a:cs typeface="Verdana"/>
              </a:rPr>
              <a:t>on.</a:t>
            </a:r>
            <a:endParaRPr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411" y="6355667"/>
            <a:ext cx="477631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*Figures</a:t>
            </a:r>
            <a:r>
              <a:rPr sz="900" i="1" kern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spc="4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900" i="1" kern="0" spc="1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i="1" kern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spc="38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900" i="1" kern="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900" i="1" kern="0" spc="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1000</a:t>
            </a:r>
            <a:r>
              <a:rPr sz="900" i="1" kern="0" spc="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spc="64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900" i="1" kern="0" spc="3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spc="4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900" i="1" kern="0" spc="1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Tommy’s</a:t>
            </a:r>
            <a:r>
              <a:rPr sz="900" i="1" kern="0" spc="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900" i="1" kern="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spc="49" dirty="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sz="900" i="1" kern="0" spc="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900" i="1" kern="0" spc="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dirty="0">
                <a:solidFill>
                  <a:srgbClr val="FFFFFF"/>
                </a:solidFill>
                <a:latin typeface="Calibri"/>
                <a:cs typeface="Calibri"/>
              </a:rPr>
              <a:t>Miscarriage</a:t>
            </a:r>
            <a:r>
              <a:rPr sz="900" i="1" kern="0" spc="1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i="1" kern="0" spc="26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9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682" y="568970"/>
            <a:ext cx="4622918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270" dirty="0"/>
              <a:t>4.</a:t>
            </a:r>
            <a:r>
              <a:rPr spc="-229" dirty="0"/>
              <a:t> </a:t>
            </a:r>
            <a:r>
              <a:rPr spc="-153" dirty="0"/>
              <a:t>Talk</a:t>
            </a:r>
            <a:r>
              <a:rPr spc="-206" dirty="0"/>
              <a:t> </a:t>
            </a:r>
            <a:r>
              <a:rPr spc="-90" dirty="0"/>
              <a:t>about</a:t>
            </a:r>
            <a:r>
              <a:rPr spc="-180" dirty="0"/>
              <a:t> </a:t>
            </a:r>
            <a:r>
              <a:rPr spc="-120" dirty="0"/>
              <a:t>their</a:t>
            </a:r>
            <a:r>
              <a:rPr spc="-214" dirty="0"/>
              <a:t> </a:t>
            </a:r>
            <a:r>
              <a:rPr spc="-86" dirty="0"/>
              <a:t>loss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682" y="1655063"/>
            <a:ext cx="3656171" cy="260766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2100" kern="0" spc="-8" dirty="0">
                <a:solidFill>
                  <a:srgbClr val="BC2169"/>
                </a:solidFill>
                <a:latin typeface="Verdana"/>
                <a:cs typeface="Verdana"/>
              </a:rPr>
              <a:t>Don’t:</a:t>
            </a:r>
            <a:endParaRPr sz="21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180975" marR="195263" indent="-171450" defTabSz="685800">
              <a:lnSpc>
                <a:spcPct val="127000"/>
              </a:lnSpc>
              <a:spcBef>
                <a:spcPts val="683"/>
              </a:spcBef>
              <a:buFont typeface="Arial"/>
              <a:buChar char="•"/>
              <a:tabLst>
                <a:tab pos="180975" algn="l"/>
              </a:tabLst>
            </a:pPr>
            <a:r>
              <a:rPr sz="1725" kern="0" dirty="0">
                <a:solidFill>
                  <a:srgbClr val="143056"/>
                </a:solidFill>
                <a:latin typeface="Calibri"/>
                <a:cs typeface="Calibri"/>
              </a:rPr>
              <a:t>Try</a:t>
            </a:r>
            <a:r>
              <a:rPr sz="172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41" dirty="0">
                <a:solidFill>
                  <a:srgbClr val="143056"/>
                </a:solidFill>
                <a:latin typeface="Calibri"/>
                <a:cs typeface="Calibri"/>
              </a:rPr>
              <a:t>to </a:t>
            </a:r>
            <a:r>
              <a:rPr sz="1725" kern="0" spc="71" dirty="0">
                <a:solidFill>
                  <a:srgbClr val="143056"/>
                </a:solidFill>
                <a:latin typeface="Calibri"/>
                <a:cs typeface="Calibri"/>
              </a:rPr>
              <a:t>avoid</a:t>
            </a:r>
            <a:r>
              <a:rPr sz="1725" kern="0" spc="53" dirty="0">
                <a:solidFill>
                  <a:srgbClr val="143056"/>
                </a:solidFill>
                <a:latin typeface="Calibri"/>
                <a:cs typeface="Calibri"/>
              </a:rPr>
              <a:t> your</a:t>
            </a:r>
            <a:r>
              <a:rPr sz="172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90" dirty="0">
                <a:solidFill>
                  <a:srgbClr val="143056"/>
                </a:solidFill>
                <a:latin typeface="Calibri"/>
                <a:cs typeface="Calibri"/>
              </a:rPr>
              <a:t>colleague</a:t>
            </a:r>
            <a:r>
              <a:rPr sz="1725" kern="0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71" dirty="0">
                <a:solidFill>
                  <a:srgbClr val="143056"/>
                </a:solidFill>
                <a:latin typeface="Calibri"/>
                <a:cs typeface="Calibri"/>
              </a:rPr>
              <a:t>out</a:t>
            </a:r>
            <a:r>
              <a:rPr sz="1725" kern="0" spc="1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41" dirty="0">
                <a:solidFill>
                  <a:srgbClr val="143056"/>
                </a:solidFill>
                <a:latin typeface="Calibri"/>
                <a:cs typeface="Calibri"/>
              </a:rPr>
              <a:t>of </a:t>
            </a:r>
            <a:r>
              <a:rPr sz="1725" kern="0" spc="49" dirty="0">
                <a:solidFill>
                  <a:srgbClr val="143056"/>
                </a:solidFill>
                <a:latin typeface="Calibri"/>
                <a:cs typeface="Calibri"/>
              </a:rPr>
              <a:t>fear</a:t>
            </a:r>
            <a:r>
              <a:rPr sz="1725" kern="0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60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72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90" dirty="0">
                <a:solidFill>
                  <a:srgbClr val="143056"/>
                </a:solidFill>
                <a:latin typeface="Calibri"/>
                <a:cs typeface="Calibri"/>
              </a:rPr>
              <a:t>saying</a:t>
            </a:r>
            <a:r>
              <a:rPr sz="172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68" dirty="0">
                <a:solidFill>
                  <a:srgbClr val="143056"/>
                </a:solidFill>
                <a:latin typeface="Calibri"/>
                <a:cs typeface="Calibri"/>
              </a:rPr>
              <a:t>the</a:t>
            </a:r>
            <a:r>
              <a:rPr sz="172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79" dirty="0">
                <a:solidFill>
                  <a:srgbClr val="143056"/>
                </a:solidFill>
                <a:latin typeface="Calibri"/>
                <a:cs typeface="Calibri"/>
              </a:rPr>
              <a:t>wrong</a:t>
            </a:r>
            <a:r>
              <a:rPr sz="172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75" dirty="0">
                <a:solidFill>
                  <a:srgbClr val="143056"/>
                </a:solidFill>
                <a:latin typeface="Calibri"/>
                <a:cs typeface="Calibri"/>
              </a:rPr>
              <a:t>thing.</a:t>
            </a:r>
            <a:endParaRPr sz="172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752475" indent="-171450" defTabSz="685800">
              <a:lnSpc>
                <a:spcPct val="127000"/>
              </a:lnSpc>
              <a:spcBef>
                <a:spcPts val="735"/>
              </a:spcBef>
              <a:buFont typeface="Arial"/>
              <a:buChar char="•"/>
              <a:tabLst>
                <a:tab pos="180975" algn="l"/>
              </a:tabLst>
            </a:pPr>
            <a:r>
              <a:rPr sz="1725" kern="0" dirty="0">
                <a:solidFill>
                  <a:srgbClr val="143056"/>
                </a:solidFill>
                <a:latin typeface="Calibri"/>
                <a:cs typeface="Calibri"/>
              </a:rPr>
              <a:t>Try</a:t>
            </a:r>
            <a:r>
              <a:rPr sz="1725" kern="0" spc="2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116" dirty="0">
                <a:solidFill>
                  <a:srgbClr val="143056"/>
                </a:solidFill>
                <a:latin typeface="Calibri"/>
                <a:cs typeface="Calibri"/>
              </a:rPr>
              <a:t>and</a:t>
            </a:r>
            <a:r>
              <a:rPr sz="1725" kern="0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83" dirty="0">
                <a:solidFill>
                  <a:srgbClr val="143056"/>
                </a:solidFill>
                <a:latin typeface="Calibri"/>
                <a:cs typeface="Calibri"/>
              </a:rPr>
              <a:t>find</a:t>
            </a:r>
            <a:r>
              <a:rPr sz="1725" kern="0" spc="49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90" dirty="0">
                <a:solidFill>
                  <a:srgbClr val="143056"/>
                </a:solidFill>
                <a:latin typeface="Calibri"/>
                <a:cs typeface="Calibri"/>
              </a:rPr>
              <a:t>a</a:t>
            </a:r>
            <a:r>
              <a:rPr sz="1725" kern="0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90" dirty="0">
                <a:solidFill>
                  <a:srgbClr val="143056"/>
                </a:solidFill>
                <a:latin typeface="Calibri"/>
                <a:cs typeface="Calibri"/>
              </a:rPr>
              <a:t>bright</a:t>
            </a:r>
            <a:r>
              <a:rPr sz="1725" kern="0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86" dirty="0">
                <a:solidFill>
                  <a:srgbClr val="143056"/>
                </a:solidFill>
                <a:latin typeface="Calibri"/>
                <a:cs typeface="Calibri"/>
              </a:rPr>
              <a:t>side</a:t>
            </a:r>
            <a:r>
              <a:rPr sz="172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19" dirty="0">
                <a:solidFill>
                  <a:srgbClr val="143056"/>
                </a:solidFill>
                <a:latin typeface="Calibri"/>
                <a:cs typeface="Calibri"/>
              </a:rPr>
              <a:t>or </a:t>
            </a:r>
            <a:r>
              <a:rPr sz="1725" kern="0" spc="64" dirty="0">
                <a:solidFill>
                  <a:srgbClr val="143056"/>
                </a:solidFill>
                <a:latin typeface="Calibri"/>
                <a:cs typeface="Calibri"/>
              </a:rPr>
              <a:t>“solutions”.</a:t>
            </a:r>
            <a:endParaRPr sz="172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0975" marR="3810" indent="-171450" defTabSz="685800">
              <a:lnSpc>
                <a:spcPct val="126099"/>
              </a:lnSpc>
              <a:spcBef>
                <a:spcPts val="773"/>
              </a:spcBef>
              <a:buFont typeface="Arial"/>
              <a:buChar char="•"/>
              <a:tabLst>
                <a:tab pos="180975" algn="l"/>
              </a:tabLst>
            </a:pPr>
            <a:r>
              <a:rPr sz="1725" kern="0" spc="64" dirty="0">
                <a:solidFill>
                  <a:srgbClr val="143056"/>
                </a:solidFill>
                <a:latin typeface="Calibri"/>
                <a:cs typeface="Calibri"/>
              </a:rPr>
              <a:t>Ask</a:t>
            </a:r>
            <a:r>
              <a:rPr sz="1725" kern="0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101" dirty="0">
                <a:solidFill>
                  <a:srgbClr val="143056"/>
                </a:solidFill>
                <a:latin typeface="Calibri"/>
                <a:cs typeface="Calibri"/>
              </a:rPr>
              <a:t>them</a:t>
            </a:r>
            <a:r>
              <a:rPr sz="1725" kern="0" spc="3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41" dirty="0">
                <a:solidFill>
                  <a:srgbClr val="143056"/>
                </a:solidFill>
                <a:latin typeface="Calibri"/>
                <a:cs typeface="Calibri"/>
              </a:rPr>
              <a:t>to </a:t>
            </a:r>
            <a:r>
              <a:rPr sz="1725" kern="0" spc="101" dirty="0">
                <a:solidFill>
                  <a:srgbClr val="143056"/>
                </a:solidFill>
                <a:latin typeface="Calibri"/>
                <a:cs typeface="Calibri"/>
              </a:rPr>
              <a:t>make</a:t>
            </a:r>
            <a:r>
              <a:rPr sz="1725" kern="0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49" dirty="0">
                <a:solidFill>
                  <a:srgbClr val="143056"/>
                </a:solidFill>
                <a:latin typeface="Calibri"/>
                <a:cs typeface="Calibri"/>
              </a:rPr>
              <a:t>lots</a:t>
            </a:r>
            <a:r>
              <a:rPr sz="1725" kern="0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60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725" kern="0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kern="0" spc="64" dirty="0">
                <a:solidFill>
                  <a:srgbClr val="143056"/>
                </a:solidFill>
                <a:latin typeface="Calibri"/>
                <a:cs typeface="Calibri"/>
              </a:rPr>
              <a:t>decisions, </a:t>
            </a:r>
            <a:r>
              <a:rPr sz="1725" kern="0" spc="75" dirty="0">
                <a:solidFill>
                  <a:srgbClr val="143056"/>
                </a:solidFill>
                <a:latin typeface="Calibri"/>
                <a:cs typeface="Calibri"/>
              </a:rPr>
              <a:t>even </a:t>
            </a:r>
            <a:r>
              <a:rPr sz="1725" kern="0" dirty="0">
                <a:solidFill>
                  <a:srgbClr val="143056"/>
                </a:solidFill>
                <a:latin typeface="Calibri"/>
                <a:cs typeface="Calibri"/>
              </a:rPr>
              <a:t>if</a:t>
            </a:r>
            <a:r>
              <a:rPr sz="1725" kern="0" spc="79" dirty="0">
                <a:solidFill>
                  <a:srgbClr val="143056"/>
                </a:solidFill>
                <a:latin typeface="Calibri"/>
                <a:cs typeface="Calibri"/>
              </a:rPr>
              <a:t> well-</a:t>
            </a:r>
            <a:r>
              <a:rPr sz="1725" kern="0" spc="64" dirty="0">
                <a:solidFill>
                  <a:srgbClr val="143056"/>
                </a:solidFill>
                <a:latin typeface="Calibri"/>
                <a:cs typeface="Calibri"/>
              </a:rPr>
              <a:t>intentioned.</a:t>
            </a:r>
            <a:endParaRPr sz="1725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431" y="5960578"/>
            <a:ext cx="1003553" cy="477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6207" y="1655063"/>
            <a:ext cx="397763" cy="2766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4956207" y="1676137"/>
            <a:ext cx="3429475" cy="32181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365760" algn="r">
              <a:spcBef>
                <a:spcPts val="75"/>
              </a:spcBef>
            </a:pPr>
            <a:r>
              <a:rPr spc="-45" dirty="0"/>
              <a:t>You</a:t>
            </a:r>
            <a:r>
              <a:rPr spc="-124" dirty="0"/>
              <a:t> </a:t>
            </a:r>
            <a:r>
              <a:rPr spc="-75" dirty="0"/>
              <a:t>see</a:t>
            </a:r>
            <a:r>
              <a:rPr spc="-143" dirty="0"/>
              <a:t> </a:t>
            </a:r>
            <a:r>
              <a:rPr spc="-53" dirty="0"/>
              <a:t>the</a:t>
            </a:r>
            <a:r>
              <a:rPr spc="-143" dirty="0"/>
              <a:t> </a:t>
            </a:r>
            <a:r>
              <a:rPr spc="-83" dirty="0"/>
              <a:t>fear</a:t>
            </a:r>
            <a:r>
              <a:rPr spc="-127" dirty="0"/>
              <a:t> </a:t>
            </a:r>
            <a:r>
              <a:rPr spc="-79" dirty="0"/>
              <a:t>in</a:t>
            </a:r>
            <a:r>
              <a:rPr spc="-131" dirty="0"/>
              <a:t> </a:t>
            </a:r>
            <a:r>
              <a:rPr spc="-15" dirty="0"/>
              <a:t>people’s </a:t>
            </a:r>
            <a:r>
              <a:rPr spc="-79" dirty="0"/>
              <a:t>eyes</a:t>
            </a:r>
            <a:r>
              <a:rPr spc="-127" dirty="0"/>
              <a:t> </a:t>
            </a:r>
            <a:r>
              <a:rPr spc="-56" dirty="0"/>
              <a:t>the</a:t>
            </a:r>
            <a:r>
              <a:rPr spc="-150" dirty="0"/>
              <a:t> </a:t>
            </a:r>
            <a:r>
              <a:rPr spc="-60" dirty="0"/>
              <a:t>first</a:t>
            </a:r>
            <a:r>
              <a:rPr spc="-131" dirty="0"/>
              <a:t> </a:t>
            </a:r>
            <a:r>
              <a:rPr spc="-68" dirty="0"/>
              <a:t>time</a:t>
            </a:r>
            <a:r>
              <a:rPr spc="-139" dirty="0"/>
              <a:t> </a:t>
            </a:r>
            <a:r>
              <a:rPr spc="-60" dirty="0"/>
              <a:t>they</a:t>
            </a:r>
            <a:r>
              <a:rPr spc="-131" dirty="0"/>
              <a:t> </a:t>
            </a:r>
            <a:r>
              <a:rPr spc="-98" dirty="0"/>
              <a:t>have</a:t>
            </a:r>
            <a:r>
              <a:rPr spc="-150" dirty="0"/>
              <a:t> </a:t>
            </a:r>
            <a:r>
              <a:rPr spc="-19" dirty="0"/>
              <a:t>to </a:t>
            </a:r>
            <a:r>
              <a:rPr spc="-68" dirty="0"/>
              <a:t>talk</a:t>
            </a:r>
            <a:r>
              <a:rPr spc="-139" dirty="0"/>
              <a:t> </a:t>
            </a:r>
            <a:r>
              <a:rPr dirty="0"/>
              <a:t>to</a:t>
            </a:r>
            <a:r>
              <a:rPr spc="-113" dirty="0"/>
              <a:t> </a:t>
            </a:r>
            <a:r>
              <a:rPr spc="-94" dirty="0"/>
              <a:t>you.</a:t>
            </a:r>
            <a:r>
              <a:rPr spc="-135" dirty="0"/>
              <a:t> </a:t>
            </a:r>
            <a:r>
              <a:rPr spc="-45" dirty="0"/>
              <a:t>You</a:t>
            </a:r>
            <a:r>
              <a:rPr spc="-116" dirty="0"/>
              <a:t> </a:t>
            </a:r>
            <a:r>
              <a:rPr spc="-41" dirty="0"/>
              <a:t>know</a:t>
            </a:r>
            <a:r>
              <a:rPr spc="-124" dirty="0"/>
              <a:t> </a:t>
            </a:r>
            <a:r>
              <a:rPr spc="-8" dirty="0"/>
              <a:t>they’re </a:t>
            </a:r>
            <a:r>
              <a:rPr spc="-64" dirty="0"/>
              <a:t>so</a:t>
            </a:r>
            <a:r>
              <a:rPr spc="-124" dirty="0"/>
              <a:t> </a:t>
            </a:r>
            <a:r>
              <a:rPr spc="-86" dirty="0"/>
              <a:t>afraid.</a:t>
            </a:r>
            <a:r>
              <a:rPr spc="-127" dirty="0"/>
              <a:t> </a:t>
            </a:r>
            <a:r>
              <a:rPr dirty="0"/>
              <a:t>‘Will</a:t>
            </a:r>
            <a:r>
              <a:rPr spc="-120" dirty="0"/>
              <a:t> </a:t>
            </a:r>
            <a:r>
              <a:rPr spc="-274" dirty="0"/>
              <a:t>I</a:t>
            </a:r>
            <a:r>
              <a:rPr spc="-94" dirty="0"/>
              <a:t> </a:t>
            </a:r>
            <a:r>
              <a:rPr spc="-113" dirty="0"/>
              <a:t>say</a:t>
            </a:r>
            <a:r>
              <a:rPr spc="-143" dirty="0"/>
              <a:t> </a:t>
            </a:r>
            <a:r>
              <a:rPr spc="-8" dirty="0"/>
              <a:t>something </a:t>
            </a:r>
            <a:r>
              <a:rPr spc="-41" dirty="0"/>
              <a:t>wrong?’</a:t>
            </a:r>
            <a:r>
              <a:rPr spc="-113" dirty="0"/>
              <a:t> </a:t>
            </a:r>
            <a:r>
              <a:rPr dirty="0"/>
              <a:t>‘Will</a:t>
            </a:r>
            <a:r>
              <a:rPr spc="-127" dirty="0"/>
              <a:t> </a:t>
            </a:r>
            <a:r>
              <a:rPr spc="-274" dirty="0"/>
              <a:t>I</a:t>
            </a:r>
            <a:r>
              <a:rPr spc="-116" dirty="0"/>
              <a:t> </a:t>
            </a:r>
            <a:r>
              <a:rPr spc="-60" dirty="0"/>
              <a:t>upset</a:t>
            </a:r>
            <a:r>
              <a:rPr spc="-127" dirty="0"/>
              <a:t> </a:t>
            </a:r>
            <a:r>
              <a:rPr spc="-83" dirty="0"/>
              <a:t>her?’</a:t>
            </a:r>
            <a:r>
              <a:rPr spc="-150" dirty="0"/>
              <a:t> </a:t>
            </a:r>
            <a:r>
              <a:rPr spc="-8" dirty="0"/>
              <a:t>‘Will </a:t>
            </a:r>
            <a:r>
              <a:rPr spc="-274" dirty="0"/>
              <a:t>I</a:t>
            </a:r>
            <a:r>
              <a:rPr spc="-120" dirty="0"/>
              <a:t> </a:t>
            </a:r>
            <a:r>
              <a:rPr spc="-79" dirty="0"/>
              <a:t>remind</a:t>
            </a:r>
            <a:r>
              <a:rPr spc="-135" dirty="0"/>
              <a:t> </a:t>
            </a:r>
            <a:r>
              <a:rPr spc="-90" dirty="0"/>
              <a:t>her</a:t>
            </a:r>
            <a:r>
              <a:rPr spc="-124" dirty="0"/>
              <a:t> </a:t>
            </a:r>
            <a:r>
              <a:rPr spc="-56" dirty="0"/>
              <a:t>that</a:t>
            </a:r>
            <a:r>
              <a:rPr spc="-146" dirty="0"/>
              <a:t> </a:t>
            </a:r>
            <a:r>
              <a:rPr spc="-83" dirty="0"/>
              <a:t>her</a:t>
            </a:r>
            <a:r>
              <a:rPr spc="-120" dirty="0"/>
              <a:t> </a:t>
            </a:r>
            <a:r>
              <a:rPr spc="-49" dirty="0"/>
              <a:t>baby</a:t>
            </a:r>
            <a:r>
              <a:rPr spc="-131" dirty="0"/>
              <a:t> </a:t>
            </a:r>
            <a:r>
              <a:rPr spc="-19" dirty="0"/>
              <a:t>has </a:t>
            </a:r>
            <a:r>
              <a:rPr spc="-41" dirty="0"/>
              <a:t>died?’</a:t>
            </a:r>
            <a:r>
              <a:rPr spc="-135" dirty="0"/>
              <a:t> </a:t>
            </a:r>
            <a:r>
              <a:rPr spc="-79" dirty="0">
                <a:solidFill>
                  <a:srgbClr val="BC2169"/>
                </a:solidFill>
              </a:rPr>
              <a:t>The</a:t>
            </a:r>
            <a:r>
              <a:rPr spc="-113" dirty="0">
                <a:solidFill>
                  <a:srgbClr val="BC2169"/>
                </a:solidFill>
              </a:rPr>
              <a:t> </a:t>
            </a:r>
            <a:r>
              <a:rPr spc="-68" dirty="0">
                <a:solidFill>
                  <a:srgbClr val="BC2169"/>
                </a:solidFill>
              </a:rPr>
              <a:t>truth</a:t>
            </a:r>
            <a:r>
              <a:rPr spc="-139" dirty="0">
                <a:solidFill>
                  <a:srgbClr val="BC2169"/>
                </a:solidFill>
              </a:rPr>
              <a:t> </a:t>
            </a:r>
            <a:r>
              <a:rPr spc="-83" dirty="0">
                <a:solidFill>
                  <a:srgbClr val="BC2169"/>
                </a:solidFill>
              </a:rPr>
              <a:t>is</a:t>
            </a:r>
            <a:r>
              <a:rPr spc="-120" dirty="0">
                <a:solidFill>
                  <a:srgbClr val="BC2169"/>
                </a:solidFill>
              </a:rPr>
              <a:t> </a:t>
            </a:r>
            <a:r>
              <a:rPr spc="-274" dirty="0">
                <a:solidFill>
                  <a:srgbClr val="BC2169"/>
                </a:solidFill>
              </a:rPr>
              <a:t>I</a:t>
            </a:r>
            <a:r>
              <a:rPr spc="-116" dirty="0">
                <a:solidFill>
                  <a:srgbClr val="BC2169"/>
                </a:solidFill>
              </a:rPr>
              <a:t> </a:t>
            </a:r>
            <a:r>
              <a:rPr spc="-8" dirty="0">
                <a:solidFill>
                  <a:srgbClr val="BC2169"/>
                </a:solidFill>
              </a:rPr>
              <a:t>never </a:t>
            </a:r>
            <a:r>
              <a:rPr spc="-34" dirty="0">
                <a:solidFill>
                  <a:srgbClr val="BC2169"/>
                </a:solidFill>
              </a:rPr>
              <a:t>forget</a:t>
            </a:r>
            <a:r>
              <a:rPr spc="-116" dirty="0">
                <a:solidFill>
                  <a:srgbClr val="BC2169"/>
                </a:solidFill>
              </a:rPr>
              <a:t> </a:t>
            </a:r>
            <a:r>
              <a:rPr spc="-64" dirty="0">
                <a:solidFill>
                  <a:srgbClr val="BC2169"/>
                </a:solidFill>
              </a:rPr>
              <a:t>so</a:t>
            </a:r>
            <a:r>
              <a:rPr spc="-131" dirty="0">
                <a:solidFill>
                  <a:srgbClr val="BC2169"/>
                </a:solidFill>
              </a:rPr>
              <a:t> </a:t>
            </a:r>
            <a:r>
              <a:rPr spc="-64" dirty="0">
                <a:solidFill>
                  <a:srgbClr val="BC2169"/>
                </a:solidFill>
              </a:rPr>
              <a:t>they</a:t>
            </a:r>
            <a:r>
              <a:rPr spc="-131" dirty="0">
                <a:solidFill>
                  <a:srgbClr val="BC2169"/>
                </a:solidFill>
              </a:rPr>
              <a:t> </a:t>
            </a:r>
            <a:r>
              <a:rPr spc="-15" dirty="0">
                <a:solidFill>
                  <a:srgbClr val="BC2169"/>
                </a:solidFill>
              </a:rPr>
              <a:t>don’t</a:t>
            </a:r>
            <a:r>
              <a:rPr spc="-131" dirty="0">
                <a:solidFill>
                  <a:srgbClr val="BC2169"/>
                </a:solidFill>
              </a:rPr>
              <a:t> </a:t>
            </a:r>
            <a:r>
              <a:rPr spc="-53" dirty="0">
                <a:solidFill>
                  <a:srgbClr val="BC2169"/>
                </a:solidFill>
              </a:rPr>
              <a:t>need</a:t>
            </a:r>
            <a:r>
              <a:rPr spc="-135" dirty="0">
                <a:solidFill>
                  <a:srgbClr val="BC2169"/>
                </a:solidFill>
              </a:rPr>
              <a:t> </a:t>
            </a:r>
            <a:r>
              <a:rPr spc="-19" dirty="0">
                <a:solidFill>
                  <a:srgbClr val="BC2169"/>
                </a:solidFill>
              </a:rPr>
              <a:t>to </a:t>
            </a:r>
            <a:r>
              <a:rPr spc="-49" dirty="0">
                <a:solidFill>
                  <a:srgbClr val="BC2169"/>
                </a:solidFill>
              </a:rPr>
              <a:t>worry</a:t>
            </a:r>
            <a:r>
              <a:rPr spc="-124" dirty="0">
                <a:solidFill>
                  <a:srgbClr val="BC2169"/>
                </a:solidFill>
              </a:rPr>
              <a:t> </a:t>
            </a:r>
            <a:r>
              <a:rPr spc="-49" dirty="0">
                <a:solidFill>
                  <a:srgbClr val="BC2169"/>
                </a:solidFill>
              </a:rPr>
              <a:t>about</a:t>
            </a:r>
            <a:r>
              <a:rPr spc="-120" dirty="0">
                <a:solidFill>
                  <a:srgbClr val="BC2169"/>
                </a:solidFill>
              </a:rPr>
              <a:t> </a:t>
            </a:r>
            <a:r>
              <a:rPr spc="-68" dirty="0">
                <a:solidFill>
                  <a:srgbClr val="BC2169"/>
                </a:solidFill>
              </a:rPr>
              <a:t>these</a:t>
            </a:r>
            <a:r>
              <a:rPr spc="-143" dirty="0">
                <a:solidFill>
                  <a:srgbClr val="BC2169"/>
                </a:solidFill>
              </a:rPr>
              <a:t> </a:t>
            </a:r>
            <a:r>
              <a:rPr spc="-8" dirty="0">
                <a:solidFill>
                  <a:srgbClr val="BC2169"/>
                </a:solidFill>
              </a:rPr>
              <a:t>things.</a:t>
            </a:r>
          </a:p>
          <a:p>
            <a:pPr>
              <a:spcBef>
                <a:spcPts val="19"/>
              </a:spcBef>
            </a:pPr>
            <a:endParaRPr sz="1650" dirty="0"/>
          </a:p>
          <a:p>
            <a:pPr marL="1540192" marR="125730" indent="-356711"/>
            <a:r>
              <a:rPr sz="1500" spc="-90" dirty="0"/>
              <a:t>Anne-</a:t>
            </a:r>
            <a:r>
              <a:rPr sz="1500" spc="-71" dirty="0"/>
              <a:t>Marie’s</a:t>
            </a:r>
            <a:r>
              <a:rPr sz="1500" spc="-38" dirty="0"/>
              <a:t> </a:t>
            </a:r>
            <a:r>
              <a:rPr sz="1500" spc="-49" dirty="0"/>
              <a:t>baby</a:t>
            </a:r>
            <a:r>
              <a:rPr sz="1500" spc="-56" dirty="0"/>
              <a:t> </a:t>
            </a:r>
            <a:r>
              <a:rPr sz="1500" spc="-19" dirty="0"/>
              <a:t>boy </a:t>
            </a:r>
            <a:r>
              <a:rPr sz="1500" spc="-86" dirty="0"/>
              <a:t>Ruairi</a:t>
            </a:r>
            <a:r>
              <a:rPr sz="1500" spc="-49" dirty="0"/>
              <a:t> </a:t>
            </a:r>
            <a:r>
              <a:rPr sz="1500" spc="-68" dirty="0"/>
              <a:t>was</a:t>
            </a:r>
            <a:r>
              <a:rPr sz="1500" spc="-56" dirty="0"/>
              <a:t> </a:t>
            </a:r>
            <a:r>
              <a:rPr sz="1500" spc="-41" dirty="0"/>
              <a:t>stillborn</a:t>
            </a:r>
            <a:endParaRPr sz="1500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6294" y="3845814"/>
            <a:ext cx="477773" cy="3451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779" y="587044"/>
            <a:ext cx="4557032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270" dirty="0"/>
              <a:t>4.</a:t>
            </a:r>
            <a:r>
              <a:rPr spc="-229" dirty="0"/>
              <a:t> </a:t>
            </a:r>
            <a:r>
              <a:rPr spc="-153" dirty="0"/>
              <a:t>Talk</a:t>
            </a:r>
            <a:r>
              <a:rPr spc="-206" dirty="0"/>
              <a:t> </a:t>
            </a:r>
            <a:r>
              <a:rPr spc="-90" dirty="0"/>
              <a:t>about</a:t>
            </a:r>
            <a:r>
              <a:rPr spc="-180" dirty="0"/>
              <a:t> </a:t>
            </a:r>
            <a:r>
              <a:rPr spc="-120" dirty="0"/>
              <a:t>their</a:t>
            </a:r>
            <a:r>
              <a:rPr spc="-214" dirty="0"/>
              <a:t> </a:t>
            </a:r>
            <a:r>
              <a:rPr spc="-86" dirty="0"/>
              <a:t>loss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15778" y="1655581"/>
            <a:ext cx="3324701" cy="331023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19" dirty="0"/>
              <a:t>Do:</a:t>
            </a:r>
          </a:p>
          <a:p>
            <a:pPr marL="180975" marR="3810" indent="-171450">
              <a:lnSpc>
                <a:spcPct val="126699"/>
              </a:lnSpc>
              <a:spcBef>
                <a:spcPts val="686"/>
              </a:spcBef>
              <a:buFont typeface="Arial"/>
              <a:buChar char="•"/>
              <a:tabLst>
                <a:tab pos="180975" algn="l"/>
              </a:tabLst>
            </a:pPr>
            <a:r>
              <a:rPr sz="1725" spc="68" dirty="0">
                <a:solidFill>
                  <a:srgbClr val="143056"/>
                </a:solidFill>
                <a:latin typeface="Calibri"/>
                <a:cs typeface="Calibri"/>
              </a:rPr>
              <a:t>Think</a:t>
            </a:r>
            <a:r>
              <a:rPr sz="1725" spc="2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60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38" dirty="0">
                <a:solidFill>
                  <a:srgbClr val="143056"/>
                </a:solidFill>
                <a:latin typeface="Calibri"/>
                <a:cs typeface="Calibri"/>
              </a:rPr>
              <a:t>ways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to </a:t>
            </a:r>
            <a:r>
              <a:rPr sz="1725" spc="71" dirty="0">
                <a:solidFill>
                  <a:srgbClr val="143056"/>
                </a:solidFill>
                <a:latin typeface="Calibri"/>
                <a:cs typeface="Calibri"/>
              </a:rPr>
              <a:t>avoid</a:t>
            </a:r>
            <a:r>
              <a:rPr sz="1725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1" dirty="0">
                <a:solidFill>
                  <a:srgbClr val="143056"/>
                </a:solidFill>
                <a:latin typeface="Calibri"/>
                <a:cs typeface="Calibri"/>
              </a:rPr>
              <a:t>any</a:t>
            </a:r>
            <a:r>
              <a:rPr sz="1725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1" dirty="0">
                <a:solidFill>
                  <a:srgbClr val="143056"/>
                </a:solidFill>
                <a:latin typeface="Calibri"/>
                <a:cs typeface="Calibri"/>
              </a:rPr>
              <a:t>emotional </a:t>
            </a:r>
            <a:r>
              <a:rPr sz="1725" spc="53" dirty="0">
                <a:solidFill>
                  <a:srgbClr val="143056"/>
                </a:solidFill>
                <a:latin typeface="Calibri"/>
                <a:cs typeface="Calibri"/>
              </a:rPr>
              <a:t>distress,</a:t>
            </a:r>
            <a:r>
              <a:rPr sz="1725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94" dirty="0">
                <a:solidFill>
                  <a:srgbClr val="143056"/>
                </a:solidFill>
                <a:latin typeface="Calibri"/>
                <a:cs typeface="Calibri"/>
              </a:rPr>
              <a:t>such</a:t>
            </a:r>
            <a:r>
              <a:rPr sz="1725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9" dirty="0">
                <a:solidFill>
                  <a:srgbClr val="143056"/>
                </a:solidFill>
                <a:latin typeface="Calibri"/>
                <a:cs typeface="Calibri"/>
              </a:rPr>
              <a:t>as</a:t>
            </a:r>
            <a:r>
              <a:rPr sz="1725" spc="53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90" dirty="0">
                <a:solidFill>
                  <a:srgbClr val="143056"/>
                </a:solidFill>
                <a:latin typeface="Calibri"/>
                <a:cs typeface="Calibri"/>
              </a:rPr>
              <a:t>advanced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1" dirty="0">
                <a:solidFill>
                  <a:srgbClr val="143056"/>
                </a:solidFill>
                <a:latin typeface="Calibri"/>
                <a:cs typeface="Calibri"/>
              </a:rPr>
              <a:t>warning </a:t>
            </a:r>
            <a:r>
              <a:rPr sz="1725" spc="90" dirty="0">
                <a:solidFill>
                  <a:srgbClr val="143056"/>
                </a:solidFill>
                <a:latin typeface="Calibri"/>
                <a:cs typeface="Calibri"/>
              </a:rPr>
              <a:t>about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94" dirty="0">
                <a:solidFill>
                  <a:srgbClr val="143056"/>
                </a:solidFill>
                <a:latin typeface="Calibri"/>
                <a:cs typeface="Calibri"/>
              </a:rPr>
              <a:t>baby</a:t>
            </a:r>
            <a:r>
              <a:rPr sz="1725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60" dirty="0">
                <a:solidFill>
                  <a:srgbClr val="143056"/>
                </a:solidFill>
                <a:latin typeface="Calibri"/>
                <a:cs typeface="Calibri"/>
              </a:rPr>
              <a:t>related</a:t>
            </a:r>
            <a:r>
              <a:rPr sz="1725" spc="56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86" dirty="0">
                <a:solidFill>
                  <a:srgbClr val="143056"/>
                </a:solidFill>
                <a:latin typeface="Calibri"/>
                <a:cs typeface="Calibri"/>
              </a:rPr>
              <a:t>announcements. </a:t>
            </a:r>
            <a:r>
              <a:rPr sz="1725" spc="64" dirty="0">
                <a:solidFill>
                  <a:srgbClr val="143056"/>
                </a:solidFill>
                <a:latin typeface="Calibri"/>
                <a:cs typeface="Calibri"/>
              </a:rPr>
              <a:t>Ask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43056"/>
                </a:solidFill>
                <a:latin typeface="Calibri"/>
                <a:cs typeface="Calibri"/>
              </a:rPr>
              <a:t>if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38" dirty="0">
                <a:solidFill>
                  <a:srgbClr val="143056"/>
                </a:solidFill>
                <a:latin typeface="Calibri"/>
                <a:cs typeface="Calibri"/>
              </a:rPr>
              <a:t>or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68" dirty="0">
                <a:solidFill>
                  <a:srgbClr val="143056"/>
                </a:solidFill>
                <a:latin typeface="Calibri"/>
                <a:cs typeface="Calibri"/>
              </a:rPr>
              <a:t>how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53" dirty="0">
                <a:solidFill>
                  <a:srgbClr val="143056"/>
                </a:solidFill>
                <a:latin typeface="Calibri"/>
                <a:cs typeface="Calibri"/>
              </a:rPr>
              <a:t>they</a:t>
            </a:r>
            <a:r>
              <a:rPr sz="1725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5" dirty="0">
                <a:solidFill>
                  <a:srgbClr val="143056"/>
                </a:solidFill>
                <a:latin typeface="Calibri"/>
                <a:cs typeface="Calibri"/>
              </a:rPr>
              <a:t>would</a:t>
            </a:r>
            <a:r>
              <a:rPr sz="1725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49" dirty="0">
                <a:solidFill>
                  <a:srgbClr val="143056"/>
                </a:solidFill>
                <a:latin typeface="Calibri"/>
                <a:cs typeface="Calibri"/>
              </a:rPr>
              <a:t>like</a:t>
            </a:r>
            <a:r>
              <a:rPr sz="1725" spc="60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68" dirty="0">
                <a:solidFill>
                  <a:srgbClr val="143056"/>
                </a:solidFill>
                <a:latin typeface="Calibri"/>
                <a:cs typeface="Calibri"/>
              </a:rPr>
              <a:t>news</a:t>
            </a:r>
            <a:r>
              <a:rPr sz="1725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of 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their</a:t>
            </a:r>
            <a:r>
              <a:rPr sz="1725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1" dirty="0">
                <a:solidFill>
                  <a:srgbClr val="143056"/>
                </a:solidFill>
                <a:latin typeface="Calibri"/>
                <a:cs typeface="Calibri"/>
              </a:rPr>
              <a:t>loss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to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116" dirty="0">
                <a:solidFill>
                  <a:srgbClr val="143056"/>
                </a:solidFill>
                <a:latin typeface="Calibri"/>
                <a:cs typeface="Calibri"/>
              </a:rPr>
              <a:t>be</a:t>
            </a:r>
            <a:r>
              <a:rPr sz="1725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64" dirty="0">
                <a:solidFill>
                  <a:srgbClr val="143056"/>
                </a:solidFill>
                <a:latin typeface="Calibri"/>
                <a:cs typeface="Calibri"/>
              </a:rPr>
              <a:t>shared.</a:t>
            </a:r>
            <a:endParaRPr sz="1725" dirty="0">
              <a:latin typeface="Calibri"/>
              <a:cs typeface="Calibri"/>
            </a:endParaRPr>
          </a:p>
          <a:p>
            <a:pPr marL="180975" indent="-171450">
              <a:spcBef>
                <a:spcPts val="1316"/>
              </a:spcBef>
              <a:buFont typeface="Arial"/>
              <a:buChar char="•"/>
              <a:tabLst>
                <a:tab pos="180975" algn="l"/>
              </a:tabLst>
            </a:pPr>
            <a:r>
              <a:rPr sz="1725" spc="101" dirty="0">
                <a:solidFill>
                  <a:srgbClr val="143056"/>
                </a:solidFill>
                <a:latin typeface="Calibri"/>
                <a:cs typeface="Calibri"/>
              </a:rPr>
              <a:t>Use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38" dirty="0">
                <a:solidFill>
                  <a:srgbClr val="143056"/>
                </a:solidFill>
                <a:latin typeface="Calibri"/>
                <a:cs typeface="Calibri"/>
              </a:rPr>
              <a:t>or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1" dirty="0">
                <a:solidFill>
                  <a:srgbClr val="143056"/>
                </a:solidFill>
                <a:latin typeface="Calibri"/>
                <a:cs typeface="Calibri"/>
              </a:rPr>
              <a:t>ask</a:t>
            </a:r>
            <a:r>
              <a:rPr sz="1725" spc="6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45" dirty="0">
                <a:solidFill>
                  <a:srgbClr val="143056"/>
                </a:solidFill>
                <a:latin typeface="Calibri"/>
                <a:cs typeface="Calibri"/>
              </a:rPr>
              <a:t>their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9" dirty="0">
                <a:solidFill>
                  <a:srgbClr val="143056"/>
                </a:solidFill>
                <a:latin typeface="Calibri"/>
                <a:cs typeface="Calibri"/>
              </a:rPr>
              <a:t>baby’s</a:t>
            </a:r>
            <a:r>
              <a:rPr sz="1725" spc="38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90" dirty="0">
                <a:solidFill>
                  <a:srgbClr val="143056"/>
                </a:solidFill>
                <a:latin typeface="Calibri"/>
                <a:cs typeface="Calibri"/>
              </a:rPr>
              <a:t>name.</a:t>
            </a:r>
            <a:endParaRPr sz="1725" dirty="0">
              <a:latin typeface="Calibri"/>
              <a:cs typeface="Calibri"/>
            </a:endParaRPr>
          </a:p>
          <a:p>
            <a:pPr marL="180975" indent="-171450">
              <a:spcBef>
                <a:spcPts val="1294"/>
              </a:spcBef>
              <a:buFont typeface="Arial"/>
              <a:buChar char="•"/>
              <a:tabLst>
                <a:tab pos="180975" algn="l"/>
              </a:tabLst>
            </a:pPr>
            <a:r>
              <a:rPr sz="1725" spc="101" dirty="0">
                <a:solidFill>
                  <a:srgbClr val="143056"/>
                </a:solidFill>
                <a:latin typeface="Calibri"/>
                <a:cs typeface="Calibri"/>
              </a:rPr>
              <a:t>Be</a:t>
            </a:r>
            <a:r>
              <a:rPr sz="1725" spc="34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aware</a:t>
            </a:r>
            <a:r>
              <a:rPr sz="1725" spc="75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60" dirty="0">
                <a:solidFill>
                  <a:srgbClr val="143056"/>
                </a:solidFill>
                <a:latin typeface="Calibri"/>
                <a:cs typeface="Calibri"/>
              </a:rPr>
              <a:t>of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75" dirty="0">
                <a:solidFill>
                  <a:srgbClr val="143056"/>
                </a:solidFill>
                <a:latin typeface="Calibri"/>
                <a:cs typeface="Calibri"/>
              </a:rPr>
              <a:t>significant</a:t>
            </a:r>
            <a:r>
              <a:rPr sz="1725" spc="41" dirty="0">
                <a:solidFill>
                  <a:srgbClr val="143056"/>
                </a:solidFill>
                <a:latin typeface="Calibri"/>
                <a:cs typeface="Calibri"/>
              </a:rPr>
              <a:t> </a:t>
            </a:r>
            <a:r>
              <a:rPr sz="1725" spc="56" dirty="0">
                <a:solidFill>
                  <a:srgbClr val="143056"/>
                </a:solidFill>
                <a:latin typeface="Calibri"/>
                <a:cs typeface="Calibri"/>
              </a:rPr>
              <a:t>dates.</a:t>
            </a:r>
            <a:endParaRPr sz="1725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34" y="5963449"/>
            <a:ext cx="1003553" cy="477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048" y="1744927"/>
            <a:ext cx="397763" cy="27660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73930" y="1768013"/>
            <a:ext cx="3237071" cy="31540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41935" algn="r" defTabSz="685800">
              <a:spcBef>
                <a:spcPts val="75"/>
              </a:spcBef>
            </a:pPr>
            <a:r>
              <a:rPr kern="0" spc="-41" dirty="0">
                <a:solidFill>
                  <a:srgbClr val="143056"/>
                </a:solidFill>
                <a:latin typeface="Verdana"/>
                <a:cs typeface="Verdana"/>
              </a:rPr>
              <a:t>When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74" dirty="0">
                <a:solidFill>
                  <a:srgbClr val="143056"/>
                </a:solidFill>
                <a:latin typeface="Verdana"/>
                <a:cs typeface="Verdana"/>
              </a:rPr>
              <a:t>I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30" dirty="0">
                <a:solidFill>
                  <a:srgbClr val="143056"/>
                </a:solidFill>
                <a:latin typeface="Verdana"/>
                <a:cs typeface="Verdana"/>
              </a:rPr>
              <a:t>went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9" dirty="0">
                <a:solidFill>
                  <a:srgbClr val="143056"/>
                </a:solidFill>
                <a:latin typeface="Verdana"/>
                <a:cs typeface="Verdana"/>
              </a:rPr>
              <a:t>back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1" dirty="0">
                <a:solidFill>
                  <a:srgbClr val="143056"/>
                </a:solidFill>
                <a:latin typeface="Verdana"/>
                <a:cs typeface="Verdana"/>
              </a:rPr>
              <a:t>work</a:t>
            </a:r>
            <a:r>
              <a:rPr kern="0" spc="-12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311" dirty="0">
                <a:solidFill>
                  <a:srgbClr val="143056"/>
                </a:solidFill>
                <a:latin typeface="Verdana"/>
                <a:cs typeface="Verdana"/>
              </a:rPr>
              <a:t>I </a:t>
            </a:r>
            <a:r>
              <a:rPr kern="0" spc="-38" dirty="0">
                <a:solidFill>
                  <a:srgbClr val="143056"/>
                </a:solidFill>
                <a:latin typeface="Verdana"/>
                <a:cs typeface="Verdana"/>
              </a:rPr>
              <a:t>wanted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everyone</a:t>
            </a:r>
            <a:r>
              <a:rPr kern="0" spc="-16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</a:t>
            </a:r>
            <a:r>
              <a:rPr kern="0" spc="-10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143056"/>
                </a:solidFill>
                <a:latin typeface="Verdana"/>
                <a:cs typeface="Verdana"/>
              </a:rPr>
              <a:t>know </a:t>
            </a:r>
            <a:r>
              <a:rPr kern="0" spc="-56" dirty="0">
                <a:solidFill>
                  <a:srgbClr val="143056"/>
                </a:solidFill>
                <a:latin typeface="Verdana"/>
                <a:cs typeface="Verdana"/>
              </a:rPr>
              <a:t>that</a:t>
            </a:r>
            <a:r>
              <a:rPr kern="0" spc="-15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9" dirty="0">
                <a:solidFill>
                  <a:srgbClr val="143056"/>
                </a:solidFill>
                <a:latin typeface="Verdana"/>
                <a:cs typeface="Verdana"/>
              </a:rPr>
              <a:t>our</a:t>
            </a:r>
            <a:r>
              <a:rPr kern="0" spc="-10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83" dirty="0">
                <a:solidFill>
                  <a:srgbClr val="143056"/>
                </a:solidFill>
                <a:latin typeface="Verdana"/>
                <a:cs typeface="Verdana"/>
              </a:rPr>
              <a:t>son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had</a:t>
            </a:r>
            <a:r>
              <a:rPr kern="0" spc="-13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143056"/>
                </a:solidFill>
                <a:latin typeface="Verdana"/>
                <a:cs typeface="Verdana"/>
              </a:rPr>
              <a:t>died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143056"/>
                </a:solidFill>
                <a:latin typeface="Verdana"/>
                <a:cs typeface="Verdana"/>
              </a:rPr>
              <a:t>and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311" dirty="0">
                <a:solidFill>
                  <a:srgbClr val="BC2169"/>
                </a:solidFill>
                <a:latin typeface="Verdana"/>
                <a:cs typeface="Verdana"/>
              </a:rPr>
              <a:t>I </a:t>
            </a:r>
            <a:r>
              <a:rPr kern="0" spc="-68" dirty="0">
                <a:solidFill>
                  <a:srgbClr val="BC2169"/>
                </a:solidFill>
                <a:latin typeface="Verdana"/>
                <a:cs typeface="Verdana"/>
              </a:rPr>
              <a:t>also</a:t>
            </a:r>
            <a:r>
              <a:rPr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41" dirty="0">
                <a:solidFill>
                  <a:srgbClr val="BC2169"/>
                </a:solidFill>
                <a:latin typeface="Verdana"/>
                <a:cs typeface="Verdana"/>
              </a:rPr>
              <a:t>wanted</a:t>
            </a:r>
            <a:r>
              <a:rPr kern="0" spc="-15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BC2169"/>
                </a:solidFill>
                <a:latin typeface="Verdana"/>
                <a:cs typeface="Verdana"/>
              </a:rPr>
              <a:t>to</a:t>
            </a:r>
            <a:r>
              <a:rPr kern="0" spc="-101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41" dirty="0">
                <a:solidFill>
                  <a:srgbClr val="BC2169"/>
                </a:solidFill>
                <a:latin typeface="Verdana"/>
                <a:cs typeface="Verdana"/>
              </a:rPr>
              <a:t>introduce</a:t>
            </a:r>
            <a:r>
              <a:rPr kern="0" spc="-146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kern="0" spc="-90" dirty="0">
                <a:solidFill>
                  <a:srgbClr val="BC2169"/>
                </a:solidFill>
                <a:latin typeface="Verdana"/>
                <a:cs typeface="Verdana"/>
              </a:rPr>
              <a:t>him. </a:t>
            </a:r>
            <a:r>
              <a:rPr kern="0" spc="-146" dirty="0">
                <a:solidFill>
                  <a:srgbClr val="143056"/>
                </a:solidFill>
                <a:latin typeface="Verdana"/>
                <a:cs typeface="Verdana"/>
              </a:rPr>
              <a:t>I’m</a:t>
            </a:r>
            <a:r>
              <a:rPr kern="0" spc="-98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5" dirty="0">
                <a:solidFill>
                  <a:srgbClr val="143056"/>
                </a:solidFill>
                <a:latin typeface="Verdana"/>
                <a:cs typeface="Verdana"/>
              </a:rPr>
              <a:t>still</a:t>
            </a:r>
            <a:r>
              <a:rPr kern="0" spc="-13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1" dirty="0">
                <a:solidFill>
                  <a:srgbClr val="143056"/>
                </a:solidFill>
                <a:latin typeface="Verdana"/>
                <a:cs typeface="Verdana"/>
              </a:rPr>
              <a:t>proud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56" dirty="0">
                <a:solidFill>
                  <a:srgbClr val="143056"/>
                </a:solidFill>
                <a:latin typeface="Verdana"/>
                <a:cs typeface="Verdana"/>
              </a:rPr>
              <a:t>that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0" dirty="0">
                <a:solidFill>
                  <a:srgbClr val="143056"/>
                </a:solidFill>
                <a:latin typeface="Verdana"/>
                <a:cs typeface="Verdana"/>
              </a:rPr>
              <a:t>he’s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143056"/>
                </a:solidFill>
                <a:latin typeface="Verdana"/>
                <a:cs typeface="Verdana"/>
              </a:rPr>
              <a:t>my </a:t>
            </a:r>
            <a:r>
              <a:rPr kern="0" spc="-83" dirty="0">
                <a:solidFill>
                  <a:srgbClr val="143056"/>
                </a:solidFill>
                <a:latin typeface="Verdana"/>
                <a:cs typeface="Verdana"/>
              </a:rPr>
              <a:t>son</a:t>
            </a:r>
            <a:r>
              <a:rPr kern="0" spc="-127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4" dirty="0">
                <a:solidFill>
                  <a:srgbClr val="143056"/>
                </a:solidFill>
                <a:latin typeface="Verdana"/>
                <a:cs typeface="Verdana"/>
              </a:rPr>
              <a:t>so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274" dirty="0">
                <a:solidFill>
                  <a:srgbClr val="143056"/>
                </a:solidFill>
                <a:latin typeface="Verdana"/>
                <a:cs typeface="Verdana"/>
              </a:rPr>
              <a:t>I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5" dirty="0">
                <a:solidFill>
                  <a:srgbClr val="143056"/>
                </a:solidFill>
                <a:latin typeface="Verdana"/>
                <a:cs typeface="Verdana"/>
              </a:rPr>
              <a:t>sent</a:t>
            </a:r>
            <a:r>
              <a:rPr kern="0" spc="-15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a</a:t>
            </a:r>
            <a:r>
              <a:rPr kern="0" spc="-11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1" dirty="0">
                <a:solidFill>
                  <a:srgbClr val="143056"/>
                </a:solidFill>
                <a:latin typeface="Verdana"/>
                <a:cs typeface="Verdana"/>
              </a:rPr>
              <a:t>note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dirty="0">
                <a:solidFill>
                  <a:srgbClr val="143056"/>
                </a:solidFill>
                <a:latin typeface="Verdana"/>
                <a:cs typeface="Verdana"/>
              </a:rPr>
              <a:t>to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143056"/>
                </a:solidFill>
                <a:latin typeface="Verdana"/>
                <a:cs typeface="Verdana"/>
              </a:rPr>
              <a:t>tell </a:t>
            </a:r>
            <a:r>
              <a:rPr kern="0" spc="-26" dirty="0">
                <a:solidFill>
                  <a:srgbClr val="143056"/>
                </a:solidFill>
                <a:latin typeface="Verdana"/>
                <a:cs typeface="Verdana"/>
              </a:rPr>
              <a:t>people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56" dirty="0">
                <a:solidFill>
                  <a:srgbClr val="143056"/>
                </a:solidFill>
                <a:latin typeface="Verdana"/>
                <a:cs typeface="Verdana"/>
              </a:rPr>
              <a:t>that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9" dirty="0">
                <a:solidFill>
                  <a:srgbClr val="143056"/>
                </a:solidFill>
                <a:latin typeface="Verdana"/>
                <a:cs typeface="Verdana"/>
              </a:rPr>
              <a:t>he</a:t>
            </a:r>
            <a:r>
              <a:rPr kern="0" spc="-11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had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9" dirty="0">
                <a:solidFill>
                  <a:srgbClr val="143056"/>
                </a:solidFill>
                <a:latin typeface="Verdana"/>
                <a:cs typeface="Verdana"/>
              </a:rPr>
              <a:t>born</a:t>
            </a:r>
            <a:r>
              <a:rPr kern="0" spc="-12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143056"/>
                </a:solidFill>
                <a:latin typeface="Verdana"/>
                <a:cs typeface="Verdana"/>
              </a:rPr>
              <a:t>and </a:t>
            </a:r>
            <a:r>
              <a:rPr kern="0" spc="-75" dirty="0">
                <a:solidFill>
                  <a:srgbClr val="143056"/>
                </a:solidFill>
                <a:latin typeface="Verdana"/>
                <a:cs typeface="Verdana"/>
              </a:rPr>
              <a:t>he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71" dirty="0">
                <a:solidFill>
                  <a:srgbClr val="143056"/>
                </a:solidFill>
                <a:latin typeface="Verdana"/>
                <a:cs typeface="Verdana"/>
              </a:rPr>
              <a:t>had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53" dirty="0">
                <a:solidFill>
                  <a:srgbClr val="143056"/>
                </a:solidFill>
                <a:latin typeface="Verdana"/>
                <a:cs typeface="Verdana"/>
              </a:rPr>
              <a:t>died,</a:t>
            </a:r>
            <a:r>
              <a:rPr kern="0" spc="-11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90" dirty="0">
                <a:solidFill>
                  <a:srgbClr val="143056"/>
                </a:solidFill>
                <a:latin typeface="Verdana"/>
                <a:cs typeface="Verdana"/>
              </a:rPr>
              <a:t>his</a:t>
            </a:r>
            <a:r>
              <a:rPr kern="0" spc="-139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45" dirty="0">
                <a:solidFill>
                  <a:srgbClr val="143056"/>
                </a:solidFill>
                <a:latin typeface="Verdana"/>
                <a:cs typeface="Verdana"/>
              </a:rPr>
              <a:t>weight,</a:t>
            </a:r>
            <a:r>
              <a:rPr kern="0" spc="-131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5" dirty="0">
                <a:solidFill>
                  <a:srgbClr val="143056"/>
                </a:solidFill>
                <a:latin typeface="Verdana"/>
                <a:cs typeface="Verdana"/>
              </a:rPr>
              <a:t>that </a:t>
            </a:r>
            <a:r>
              <a:rPr kern="0" spc="-90" dirty="0">
                <a:solidFill>
                  <a:srgbClr val="143056"/>
                </a:solidFill>
                <a:latin typeface="Verdana"/>
                <a:cs typeface="Verdana"/>
              </a:rPr>
              <a:t>his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13" dirty="0">
                <a:solidFill>
                  <a:srgbClr val="143056"/>
                </a:solidFill>
                <a:latin typeface="Verdana"/>
                <a:cs typeface="Verdana"/>
              </a:rPr>
              <a:t>name </a:t>
            </a:r>
            <a:r>
              <a:rPr kern="0" spc="-68" dirty="0">
                <a:solidFill>
                  <a:srgbClr val="143056"/>
                </a:solidFill>
                <a:latin typeface="Verdana"/>
                <a:cs typeface="Verdana"/>
              </a:rPr>
              <a:t>was</a:t>
            </a:r>
            <a:r>
              <a:rPr kern="0" spc="-124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01" dirty="0">
                <a:solidFill>
                  <a:srgbClr val="143056"/>
                </a:solidFill>
                <a:latin typeface="Verdana"/>
                <a:cs typeface="Verdana"/>
              </a:rPr>
              <a:t>Ruairi,</a:t>
            </a:r>
            <a:r>
              <a:rPr kern="0" spc="-146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68" dirty="0">
                <a:solidFill>
                  <a:srgbClr val="143056"/>
                </a:solidFill>
                <a:latin typeface="Verdana"/>
                <a:cs typeface="Verdana"/>
              </a:rPr>
              <a:t>and</a:t>
            </a:r>
            <a:r>
              <a:rPr kern="0" spc="-135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19" dirty="0">
                <a:solidFill>
                  <a:srgbClr val="143056"/>
                </a:solidFill>
                <a:latin typeface="Verdana"/>
                <a:cs typeface="Verdana"/>
              </a:rPr>
              <a:t>who</a:t>
            </a:r>
            <a:endParaRPr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R="4763" algn="r" defTabSz="685800"/>
            <a:r>
              <a:rPr kern="0" spc="-83" dirty="0">
                <a:solidFill>
                  <a:srgbClr val="143056"/>
                </a:solidFill>
                <a:latin typeface="Verdana"/>
                <a:cs typeface="Verdana"/>
              </a:rPr>
              <a:t>he</a:t>
            </a:r>
            <a:r>
              <a:rPr kern="0" spc="-143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34" dirty="0">
                <a:solidFill>
                  <a:srgbClr val="143056"/>
                </a:solidFill>
                <a:latin typeface="Verdana"/>
                <a:cs typeface="Verdana"/>
              </a:rPr>
              <a:t>looked</a:t>
            </a:r>
            <a:r>
              <a:rPr kern="0" spc="-120" dirty="0">
                <a:solidFill>
                  <a:srgbClr val="143056"/>
                </a:solidFill>
                <a:latin typeface="Verdana"/>
                <a:cs typeface="Verdana"/>
              </a:rPr>
              <a:t> </a:t>
            </a:r>
            <a:r>
              <a:rPr kern="0" spc="-8" dirty="0">
                <a:solidFill>
                  <a:srgbClr val="143056"/>
                </a:solidFill>
                <a:latin typeface="Verdana"/>
                <a:cs typeface="Verdana"/>
              </a:rPr>
              <a:t>like.</a:t>
            </a:r>
            <a:endParaRPr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R="53816" algn="r" defTabSz="685800">
              <a:spcBef>
                <a:spcPts val="1335"/>
              </a:spcBef>
            </a:pPr>
            <a:r>
              <a:rPr sz="1350" kern="0" spc="-83" dirty="0">
                <a:solidFill>
                  <a:srgbClr val="143056"/>
                </a:solidFill>
                <a:latin typeface="Verdana"/>
                <a:cs typeface="Verdana"/>
              </a:rPr>
              <a:t>Anne-</a:t>
            </a:r>
            <a:r>
              <a:rPr sz="1350" kern="0" spc="-15" dirty="0">
                <a:solidFill>
                  <a:srgbClr val="143056"/>
                </a:solidFill>
                <a:latin typeface="Verdana"/>
                <a:cs typeface="Verdana"/>
              </a:rPr>
              <a:t>Marie</a:t>
            </a:r>
            <a:endParaRPr sz="135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2931" y="4187190"/>
            <a:ext cx="477773" cy="3451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8982075" cy="5143500"/>
            <a:chOff x="0" y="0"/>
            <a:chExt cx="119761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87183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831" y="2371344"/>
              <a:ext cx="4937758" cy="42763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88923" y="1869567"/>
            <a:ext cx="7966153" cy="231842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ctr">
              <a:spcBef>
                <a:spcPts val="79"/>
              </a:spcBef>
            </a:pPr>
            <a:r>
              <a:rPr spc="-195" dirty="0"/>
              <a:t>‘I </a:t>
            </a:r>
            <a:r>
              <a:rPr spc="-153" dirty="0"/>
              <a:t>remember</a:t>
            </a:r>
            <a:r>
              <a:rPr spc="-195" dirty="0"/>
              <a:t> </a:t>
            </a:r>
            <a:r>
              <a:rPr spc="-109" dirty="0"/>
              <a:t>after</a:t>
            </a:r>
            <a:r>
              <a:rPr spc="-217" dirty="0"/>
              <a:t> </a:t>
            </a:r>
            <a:r>
              <a:rPr spc="-94" dirty="0"/>
              <a:t>the</a:t>
            </a:r>
            <a:r>
              <a:rPr spc="-188" dirty="0"/>
              <a:t> </a:t>
            </a:r>
            <a:r>
              <a:rPr spc="-68" dirty="0"/>
              <a:t>second</a:t>
            </a:r>
            <a:r>
              <a:rPr spc="-195" dirty="0"/>
              <a:t> </a:t>
            </a:r>
            <a:r>
              <a:rPr spc="-146" dirty="0"/>
              <a:t>loss,</a:t>
            </a:r>
            <a:r>
              <a:rPr spc="-199" dirty="0"/>
              <a:t> </a:t>
            </a:r>
            <a:r>
              <a:rPr spc="-41" dirty="0"/>
              <a:t>going</a:t>
            </a:r>
            <a:r>
              <a:rPr spc="-221" dirty="0"/>
              <a:t> </a:t>
            </a:r>
            <a:r>
              <a:rPr spc="-19" dirty="0"/>
              <a:t>to </a:t>
            </a:r>
            <a:r>
              <a:rPr spc="-116" dirty="0"/>
              <a:t>lunch</a:t>
            </a:r>
            <a:r>
              <a:rPr spc="-214" dirty="0"/>
              <a:t> </a:t>
            </a:r>
            <a:r>
              <a:rPr spc="-38" dirty="0"/>
              <a:t>with</a:t>
            </a:r>
            <a:r>
              <a:rPr spc="-210" dirty="0"/>
              <a:t> </a:t>
            </a:r>
            <a:r>
              <a:rPr spc="-199" dirty="0"/>
              <a:t>a</a:t>
            </a:r>
            <a:r>
              <a:rPr spc="-206" dirty="0"/>
              <a:t> </a:t>
            </a:r>
            <a:r>
              <a:rPr spc="-68" dirty="0"/>
              <a:t>colleague</a:t>
            </a:r>
            <a:r>
              <a:rPr spc="-233" dirty="0"/>
              <a:t> </a:t>
            </a:r>
            <a:r>
              <a:rPr spc="-94" dirty="0"/>
              <a:t>at</a:t>
            </a:r>
            <a:r>
              <a:rPr spc="-199" dirty="0"/>
              <a:t> </a:t>
            </a:r>
            <a:r>
              <a:rPr spc="-98" dirty="0"/>
              <a:t>work,</a:t>
            </a:r>
            <a:r>
              <a:rPr spc="-229" dirty="0"/>
              <a:t> </a:t>
            </a:r>
            <a:r>
              <a:rPr spc="-30" dirty="0"/>
              <a:t>who</a:t>
            </a:r>
            <a:r>
              <a:rPr spc="-221" dirty="0"/>
              <a:t> </a:t>
            </a:r>
            <a:r>
              <a:rPr spc="-8" dirty="0"/>
              <a:t>asked </a:t>
            </a:r>
            <a:r>
              <a:rPr spc="-217" dirty="0"/>
              <a:t>me,</a:t>
            </a:r>
            <a:r>
              <a:rPr spc="-188" dirty="0"/>
              <a:t> </a:t>
            </a:r>
            <a:r>
              <a:rPr dirty="0">
                <a:solidFill>
                  <a:srgbClr val="70EBB7"/>
                </a:solidFill>
              </a:rPr>
              <a:t>“How</a:t>
            </a:r>
            <a:r>
              <a:rPr spc="-217" dirty="0">
                <a:solidFill>
                  <a:srgbClr val="70EBB7"/>
                </a:solidFill>
              </a:rPr>
              <a:t> </a:t>
            </a:r>
            <a:r>
              <a:rPr spc="-146" dirty="0">
                <a:solidFill>
                  <a:srgbClr val="70EBB7"/>
                </a:solidFill>
              </a:rPr>
              <a:t>are</a:t>
            </a:r>
            <a:r>
              <a:rPr spc="-233" dirty="0">
                <a:solidFill>
                  <a:srgbClr val="70EBB7"/>
                </a:solidFill>
              </a:rPr>
              <a:t> </a:t>
            </a:r>
            <a:r>
              <a:rPr spc="-113" dirty="0">
                <a:solidFill>
                  <a:srgbClr val="70EBB7"/>
                </a:solidFill>
              </a:rPr>
              <a:t>you</a:t>
            </a:r>
            <a:r>
              <a:rPr spc="-210" dirty="0">
                <a:solidFill>
                  <a:srgbClr val="70EBB7"/>
                </a:solidFill>
              </a:rPr>
              <a:t> </a:t>
            </a:r>
            <a:r>
              <a:rPr spc="-53" dirty="0">
                <a:solidFill>
                  <a:srgbClr val="70EBB7"/>
                </a:solidFill>
              </a:rPr>
              <a:t>doing?”</a:t>
            </a:r>
            <a:r>
              <a:rPr spc="-221" dirty="0">
                <a:solidFill>
                  <a:srgbClr val="70EBB7"/>
                </a:solidFill>
              </a:rPr>
              <a:t> </a:t>
            </a:r>
            <a:r>
              <a:rPr spc="-229" dirty="0"/>
              <a:t>It</a:t>
            </a:r>
            <a:r>
              <a:rPr spc="-199" dirty="0"/>
              <a:t> </a:t>
            </a:r>
            <a:r>
              <a:rPr spc="-101" dirty="0"/>
              <a:t>was</a:t>
            </a:r>
            <a:r>
              <a:rPr spc="-206" dirty="0"/>
              <a:t> </a:t>
            </a:r>
            <a:r>
              <a:rPr spc="-101" dirty="0"/>
              <a:t>the</a:t>
            </a:r>
            <a:r>
              <a:rPr spc="-195" dirty="0"/>
              <a:t> </a:t>
            </a:r>
            <a:r>
              <a:rPr spc="-8" dirty="0"/>
              <a:t>first </a:t>
            </a:r>
            <a:r>
              <a:rPr spc="-116" dirty="0"/>
              <a:t>time</a:t>
            </a:r>
            <a:r>
              <a:rPr spc="-203" dirty="0"/>
              <a:t> </a:t>
            </a:r>
            <a:r>
              <a:rPr spc="-131" dirty="0"/>
              <a:t>anyone</a:t>
            </a:r>
            <a:r>
              <a:rPr spc="-236" dirty="0"/>
              <a:t> </a:t>
            </a:r>
            <a:r>
              <a:rPr spc="-120" dirty="0"/>
              <a:t>had</a:t>
            </a:r>
            <a:r>
              <a:rPr spc="-203" dirty="0"/>
              <a:t> </a:t>
            </a:r>
            <a:r>
              <a:rPr spc="-127" dirty="0"/>
              <a:t>asked</a:t>
            </a:r>
            <a:r>
              <a:rPr spc="-225" dirty="0"/>
              <a:t> </a:t>
            </a:r>
            <a:r>
              <a:rPr spc="-199" dirty="0"/>
              <a:t>me </a:t>
            </a:r>
            <a:r>
              <a:rPr spc="-94" dirty="0"/>
              <a:t>that</a:t>
            </a:r>
            <a:r>
              <a:rPr spc="-206" dirty="0"/>
              <a:t> </a:t>
            </a:r>
            <a:r>
              <a:rPr spc="-120" dirty="0"/>
              <a:t>and</a:t>
            </a:r>
            <a:r>
              <a:rPr spc="-221" dirty="0"/>
              <a:t> </a:t>
            </a:r>
            <a:r>
              <a:rPr spc="-458" dirty="0"/>
              <a:t>I</a:t>
            </a:r>
            <a:r>
              <a:rPr spc="-210" dirty="0"/>
              <a:t> </a:t>
            </a:r>
            <a:r>
              <a:rPr spc="-8" dirty="0"/>
              <a:t>really </a:t>
            </a:r>
            <a:r>
              <a:rPr spc="-60" dirty="0"/>
              <a:t>appreciated</a:t>
            </a:r>
            <a:r>
              <a:rPr spc="-236" dirty="0"/>
              <a:t> </a:t>
            </a:r>
            <a:r>
              <a:rPr spc="-8" dirty="0"/>
              <a:t>it</a:t>
            </a:r>
            <a:r>
              <a:rPr spc="-221" dirty="0"/>
              <a:t> </a:t>
            </a:r>
            <a:r>
              <a:rPr spc="26" dirty="0"/>
              <a:t>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6031" y="4617340"/>
            <a:ext cx="589598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2100" kern="0" spc="-45" dirty="0">
                <a:solidFill>
                  <a:srgbClr val="FFFFFF"/>
                </a:solidFill>
                <a:latin typeface="Verdana"/>
                <a:cs typeface="Verdana"/>
              </a:rPr>
              <a:t>Matt</a:t>
            </a:r>
            <a:endParaRPr sz="2100" kern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129" y="641009"/>
            <a:ext cx="3829050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285" dirty="0">
                <a:solidFill>
                  <a:srgbClr val="FFFFFF"/>
                </a:solidFill>
              </a:rPr>
              <a:t>5.</a:t>
            </a:r>
            <a:r>
              <a:rPr spc="-206" dirty="0">
                <a:solidFill>
                  <a:srgbClr val="FFFFFF"/>
                </a:solidFill>
              </a:rPr>
              <a:t> </a:t>
            </a:r>
            <a:r>
              <a:rPr spc="-195" dirty="0">
                <a:solidFill>
                  <a:srgbClr val="FFFFFF"/>
                </a:solidFill>
              </a:rPr>
              <a:t>Break</a:t>
            </a:r>
            <a:r>
              <a:rPr spc="-191" dirty="0">
                <a:solidFill>
                  <a:srgbClr val="FFFFFF"/>
                </a:solidFill>
              </a:rPr>
              <a:t> </a:t>
            </a:r>
            <a:r>
              <a:rPr spc="-109" dirty="0">
                <a:solidFill>
                  <a:srgbClr val="FFFFFF"/>
                </a:solidFill>
              </a:rPr>
              <a:t>the</a:t>
            </a:r>
            <a:r>
              <a:rPr spc="-229" dirty="0">
                <a:solidFill>
                  <a:srgbClr val="FFFFFF"/>
                </a:solidFill>
              </a:rPr>
              <a:t> </a:t>
            </a:r>
            <a:r>
              <a:rPr spc="-68" dirty="0">
                <a:solidFill>
                  <a:srgbClr val="FFFFFF"/>
                </a:solidFill>
              </a:rPr>
              <a:t>silence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129" y="1605894"/>
            <a:ext cx="4676775" cy="3081197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209550" indent="-171450" defTabSz="685800">
              <a:spcBef>
                <a:spcPts val="251"/>
              </a:spcBef>
              <a:buFontTx/>
              <a:buChar char="•"/>
              <a:tabLst>
                <a:tab pos="209074" algn="l"/>
                <a:tab pos="209550" algn="l"/>
              </a:tabLst>
            </a:pPr>
            <a:r>
              <a:rPr sz="1650" kern="0" spc="56" dirty="0">
                <a:solidFill>
                  <a:srgbClr val="FFFFFF"/>
                </a:solidFill>
                <a:latin typeface="Arial"/>
                <a:cs typeface="Arial"/>
              </a:rPr>
              <a:t>Acknowledge</a:t>
            </a:r>
            <a:r>
              <a:rPr sz="1650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1650" kern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49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r>
              <a:rPr sz="1650" kern="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9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50" kern="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56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650" kern="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79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50" kern="0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83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endParaRPr sz="16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52450" lvl="1" indent="-171450" defTabSz="685800">
              <a:spcBef>
                <a:spcPts val="180"/>
              </a:spcBef>
              <a:buFont typeface="Arial"/>
              <a:buChar char="•"/>
              <a:tabLst>
                <a:tab pos="551974" algn="l"/>
                <a:tab pos="552450" algn="l"/>
              </a:tabLst>
            </a:pPr>
            <a:r>
              <a:rPr sz="1650" kern="0" spc="60" dirty="0">
                <a:solidFill>
                  <a:srgbClr val="FFFFFF"/>
                </a:solidFill>
                <a:latin typeface="Calibri"/>
                <a:cs typeface="Calibri"/>
              </a:rPr>
              <a:t>Mother’s</a:t>
            </a:r>
            <a:r>
              <a:rPr sz="1650" kern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Day/Father’s</a:t>
            </a:r>
            <a:r>
              <a:rPr sz="1650" kern="0" spc="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64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6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52450" lvl="1" indent="-171450" defTabSz="685800">
              <a:spcBef>
                <a:spcPts val="180"/>
              </a:spcBef>
              <a:buFont typeface="Arial"/>
              <a:buChar char="•"/>
              <a:tabLst>
                <a:tab pos="551974" algn="l"/>
                <a:tab pos="552450" algn="l"/>
              </a:tabLst>
            </a:pPr>
            <a:r>
              <a:rPr sz="1650" kern="0" spc="83" dirty="0">
                <a:solidFill>
                  <a:srgbClr val="FFFFFF"/>
                </a:solidFill>
                <a:latin typeface="Calibri"/>
                <a:cs typeface="Calibri"/>
              </a:rPr>
              <a:t>Baby</a:t>
            </a:r>
            <a:r>
              <a:rPr sz="1650" kern="0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86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56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38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650" kern="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86" dirty="0">
                <a:solidFill>
                  <a:srgbClr val="FFFFFF"/>
                </a:solidFill>
                <a:latin typeface="Calibri"/>
                <a:cs typeface="Calibri"/>
              </a:rPr>
              <a:t>(October</a:t>
            </a:r>
            <a:r>
              <a:rPr sz="1650" kern="0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150" dirty="0">
                <a:solidFill>
                  <a:srgbClr val="FFFFFF"/>
                </a:solidFill>
                <a:latin typeface="Calibri"/>
                <a:cs typeface="Calibri"/>
              </a:rPr>
              <a:t>9-</a:t>
            </a:r>
            <a:r>
              <a:rPr sz="1650" kern="0" spc="-8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31" kern="0" spc="-11" baseline="2490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50" kern="0" spc="-8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52450" lvl="1" indent="-171450" defTabSz="685800">
              <a:spcBef>
                <a:spcPts val="180"/>
              </a:spcBef>
              <a:buFont typeface="Arial"/>
              <a:buChar char="•"/>
              <a:tabLst>
                <a:tab pos="551974" algn="l"/>
                <a:tab pos="552450" algn="l"/>
              </a:tabLst>
            </a:pPr>
            <a:r>
              <a:rPr sz="1650" kern="0" spc="41" dirty="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sz="1650" kern="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53" dirty="0">
                <a:solidFill>
                  <a:srgbClr val="FFFFFF"/>
                </a:solidFill>
                <a:latin typeface="Calibri"/>
                <a:cs typeface="Calibri"/>
              </a:rPr>
              <a:t>Prematurity</a:t>
            </a:r>
            <a:r>
              <a:rPr sz="1650" kern="0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83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650" kern="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-26" dirty="0">
                <a:solidFill>
                  <a:srgbClr val="FFFFFF"/>
                </a:solidFill>
                <a:latin typeface="Calibri"/>
                <a:cs typeface="Calibri"/>
              </a:rPr>
              <a:t>(17</a:t>
            </a:r>
            <a:r>
              <a:rPr sz="1631" kern="0" spc="-39" baseline="2490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31" kern="0" spc="230" baseline="249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79" dirty="0">
                <a:solidFill>
                  <a:srgbClr val="FFFFFF"/>
                </a:solidFill>
                <a:latin typeface="Calibri"/>
                <a:cs typeface="Calibri"/>
              </a:rPr>
              <a:t>November)</a:t>
            </a:r>
            <a:endParaRPr sz="16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0" lvl="1" defTabSz="685800">
              <a:spcBef>
                <a:spcPts val="38"/>
              </a:spcBef>
              <a:buClr>
                <a:srgbClr val="FFFFFF"/>
              </a:buClr>
              <a:buFont typeface="Arial"/>
              <a:buChar char="•"/>
            </a:pPr>
            <a:endParaRPr sz="2363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209550" marR="422910" indent="-171450" defTabSz="685800">
              <a:lnSpc>
                <a:spcPts val="1785"/>
              </a:lnSpc>
              <a:spcBef>
                <a:spcPts val="4"/>
              </a:spcBef>
              <a:buFontTx/>
              <a:buChar char="•"/>
              <a:tabLst>
                <a:tab pos="209074" algn="l"/>
                <a:tab pos="209550" algn="l"/>
              </a:tabLst>
            </a:pPr>
            <a:r>
              <a:rPr sz="1650" kern="0" spc="86" dirty="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sz="1650" kern="0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79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650" kern="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dirty="0">
                <a:solidFill>
                  <a:srgbClr val="FFFFFF"/>
                </a:solidFill>
                <a:latin typeface="Arial"/>
                <a:cs typeface="Arial"/>
              </a:rPr>
              <a:t>sessions</a:t>
            </a:r>
            <a:r>
              <a:rPr sz="1650" kern="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9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50" kern="0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68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650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10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50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71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1650" kern="0" spc="45" dirty="0">
                <a:solidFill>
                  <a:srgbClr val="FFFFFF"/>
                </a:solidFill>
                <a:latin typeface="Arial"/>
                <a:cs typeface="Arial"/>
              </a:rPr>
              <a:t>colleagues</a:t>
            </a:r>
            <a:r>
              <a:rPr sz="1650" kern="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7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50" kern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68" dirty="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r>
              <a:rPr sz="1650" kern="0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-8" dirty="0">
                <a:solidFill>
                  <a:srgbClr val="FFFFFF"/>
                </a:solidFill>
                <a:latin typeface="Arial"/>
                <a:cs typeface="Arial"/>
              </a:rPr>
              <a:t>sessions</a:t>
            </a:r>
            <a:endParaRPr sz="16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>
              <a:spcBef>
                <a:spcPts val="8"/>
              </a:spcBef>
              <a:buClr>
                <a:srgbClr val="FFFFFF"/>
              </a:buClr>
              <a:buFont typeface="Arial"/>
              <a:buChar char="•"/>
            </a:pPr>
            <a:endParaRPr sz="28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09074" marR="13811" indent="-171450" algn="just" defTabSz="685800">
              <a:lnSpc>
                <a:spcPts val="1785"/>
              </a:lnSpc>
              <a:buFontTx/>
              <a:buChar char="•"/>
              <a:tabLst>
                <a:tab pos="209550" algn="l"/>
              </a:tabLst>
            </a:pPr>
            <a:r>
              <a:rPr sz="1650" kern="0" spc="41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sz="1650" kern="0" spc="-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64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1650" kern="0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79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650" kern="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68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1650" kern="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kern="0" spc="16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50" kern="0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83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650" kern="0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86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50" kern="0" spc="56" dirty="0">
                <a:solidFill>
                  <a:srgbClr val="FFFFFF"/>
                </a:solidFill>
                <a:latin typeface="Calibri"/>
                <a:cs typeface="Calibri"/>
              </a:rPr>
              <a:t>careful</a:t>
            </a:r>
            <a:r>
              <a:rPr sz="1650" kern="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64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50" kern="0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68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7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650" kern="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86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64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50" kern="0" spc="64" dirty="0">
                <a:solidFill>
                  <a:srgbClr val="FFFFFF"/>
                </a:solidFill>
                <a:latin typeface="Calibri"/>
                <a:cs typeface="Calibri"/>
              </a:rPr>
              <a:t>(e.g.</a:t>
            </a:r>
            <a:r>
              <a:rPr sz="1650" kern="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75" dirty="0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sz="1650" kern="0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dirty="0">
                <a:solidFill>
                  <a:srgbClr val="FFFFFF"/>
                </a:solidFill>
                <a:latin typeface="Calibri"/>
                <a:cs typeface="Calibri"/>
              </a:rPr>
              <a:t>rely</a:t>
            </a:r>
            <a:r>
              <a:rPr sz="1650" kern="0" spc="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90" dirty="0">
                <a:solidFill>
                  <a:srgbClr val="FFFFFF"/>
                </a:solidFill>
                <a:latin typeface="Calibri"/>
                <a:cs typeface="Calibri"/>
              </a:rPr>
              <a:t>on “Women”</a:t>
            </a:r>
            <a:r>
              <a:rPr sz="1650" kern="0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49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50" kern="0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75" dirty="0">
                <a:solidFill>
                  <a:srgbClr val="FFFFFF"/>
                </a:solidFill>
                <a:latin typeface="Calibri"/>
                <a:cs typeface="Calibri"/>
              </a:rPr>
              <a:t>“Family”</a:t>
            </a:r>
            <a:r>
              <a:rPr sz="1650" kern="0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kern="0" spc="41" dirty="0">
                <a:solidFill>
                  <a:srgbClr val="FFFFFF"/>
                </a:solidFill>
                <a:latin typeface="Calibri"/>
                <a:cs typeface="Calibri"/>
              </a:rPr>
              <a:t>networks)</a:t>
            </a:r>
            <a:endParaRPr sz="16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1" y="6048383"/>
            <a:ext cx="1003553" cy="4892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716" y="0"/>
            <a:ext cx="3500284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4470" y="1611340"/>
            <a:ext cx="3597593" cy="275908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354330" indent="-345281" defTabSz="685800">
              <a:spcBef>
                <a:spcPts val="1515"/>
              </a:spcBef>
              <a:buFontTx/>
              <a:buAutoNum type="arabicPeriod"/>
              <a:tabLst>
                <a:tab pos="354806" algn="l"/>
              </a:tabLst>
            </a:pPr>
            <a:r>
              <a:rPr sz="2400" kern="0" spc="-124" dirty="0">
                <a:solidFill>
                  <a:srgbClr val="BC2169"/>
                </a:solidFill>
                <a:latin typeface="Verdana"/>
                <a:cs typeface="Verdana"/>
              </a:rPr>
              <a:t>Train</a:t>
            </a:r>
            <a:r>
              <a:rPr sz="2400" kern="0" spc="-143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113" dirty="0">
                <a:solidFill>
                  <a:srgbClr val="BC2169"/>
                </a:solidFill>
                <a:latin typeface="Verdana"/>
                <a:cs typeface="Verdana"/>
              </a:rPr>
              <a:t>your</a:t>
            </a:r>
            <a:r>
              <a:rPr sz="2400" kern="0" spc="-127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41" dirty="0">
                <a:solidFill>
                  <a:srgbClr val="BC2169"/>
                </a:solidFill>
                <a:latin typeface="Verdana"/>
                <a:cs typeface="Verdana"/>
              </a:rPr>
              <a:t>managers</a:t>
            </a:r>
            <a:endParaRPr sz="24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356711" indent="-347663" defTabSz="685800">
              <a:spcBef>
                <a:spcPts val="1440"/>
              </a:spcBef>
              <a:buFontTx/>
              <a:buAutoNum type="arabicPeriod"/>
              <a:tabLst>
                <a:tab pos="357188" algn="l"/>
              </a:tabLst>
            </a:pPr>
            <a:r>
              <a:rPr sz="2400" kern="0" spc="-120" dirty="0">
                <a:solidFill>
                  <a:srgbClr val="BC2169"/>
                </a:solidFill>
                <a:latin typeface="Verdana"/>
                <a:cs typeface="Verdana"/>
              </a:rPr>
              <a:t>Have</a:t>
            </a:r>
            <a:r>
              <a:rPr sz="2400" kern="0" spc="-158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165" dirty="0">
                <a:solidFill>
                  <a:srgbClr val="BC2169"/>
                </a:solidFill>
                <a:latin typeface="Verdana"/>
                <a:cs typeface="Verdana"/>
              </a:rPr>
              <a:t>an </a:t>
            </a:r>
            <a:r>
              <a:rPr sz="2400" kern="0" spc="-41" dirty="0">
                <a:solidFill>
                  <a:srgbClr val="BC2169"/>
                </a:solidFill>
                <a:latin typeface="Verdana"/>
                <a:cs typeface="Verdana"/>
              </a:rPr>
              <a:t>explicit</a:t>
            </a:r>
            <a:r>
              <a:rPr sz="2400"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8" dirty="0">
                <a:solidFill>
                  <a:srgbClr val="BC2169"/>
                </a:solidFill>
                <a:latin typeface="Verdana"/>
                <a:cs typeface="Verdana"/>
              </a:rPr>
              <a:t>policy</a:t>
            </a:r>
            <a:endParaRPr sz="24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354330" indent="-345281" defTabSz="685800">
              <a:spcBef>
                <a:spcPts val="1440"/>
              </a:spcBef>
              <a:buFontTx/>
              <a:buAutoNum type="arabicPeriod"/>
              <a:tabLst>
                <a:tab pos="354806" algn="l"/>
              </a:tabLst>
            </a:pPr>
            <a:r>
              <a:rPr sz="2400" kern="0" spc="-135" dirty="0">
                <a:solidFill>
                  <a:srgbClr val="BC2169"/>
                </a:solidFill>
                <a:latin typeface="Verdana"/>
                <a:cs typeface="Verdana"/>
              </a:rPr>
              <a:t>Be</a:t>
            </a:r>
            <a:r>
              <a:rPr sz="2400" kern="0" spc="-16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8" dirty="0">
                <a:solidFill>
                  <a:srgbClr val="BC2169"/>
                </a:solidFill>
                <a:latin typeface="Verdana"/>
                <a:cs typeface="Verdana"/>
              </a:rPr>
              <a:t>flexible</a:t>
            </a:r>
            <a:endParaRPr sz="24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354330" indent="-345281" defTabSz="685800">
              <a:spcBef>
                <a:spcPts val="1440"/>
              </a:spcBef>
              <a:buFontTx/>
              <a:buAutoNum type="arabicPeriod"/>
              <a:tabLst>
                <a:tab pos="354806" algn="l"/>
              </a:tabLst>
            </a:pPr>
            <a:r>
              <a:rPr sz="2400" kern="0" spc="-120" dirty="0">
                <a:solidFill>
                  <a:srgbClr val="BC2169"/>
                </a:solidFill>
                <a:latin typeface="Verdana"/>
                <a:cs typeface="Verdana"/>
              </a:rPr>
              <a:t>Talk</a:t>
            </a:r>
            <a:r>
              <a:rPr sz="2400" kern="0" spc="-161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60" dirty="0">
                <a:solidFill>
                  <a:srgbClr val="BC2169"/>
                </a:solidFill>
                <a:latin typeface="Verdana"/>
                <a:cs typeface="Verdana"/>
              </a:rPr>
              <a:t>about</a:t>
            </a:r>
            <a:r>
              <a:rPr sz="2400" kern="0" spc="-12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90" dirty="0">
                <a:solidFill>
                  <a:srgbClr val="BC2169"/>
                </a:solidFill>
                <a:latin typeface="Verdana"/>
                <a:cs typeface="Verdana"/>
              </a:rPr>
              <a:t>their</a:t>
            </a:r>
            <a:r>
              <a:rPr sz="2400" kern="0" spc="-143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15" dirty="0">
                <a:solidFill>
                  <a:srgbClr val="BC2169"/>
                </a:solidFill>
                <a:latin typeface="Verdana"/>
                <a:cs typeface="Verdana"/>
              </a:rPr>
              <a:t>loss</a:t>
            </a:r>
            <a:endParaRPr sz="24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354330" indent="-345281" defTabSz="685800">
              <a:spcBef>
                <a:spcPts val="1440"/>
              </a:spcBef>
              <a:buFontTx/>
              <a:buAutoNum type="arabicPeriod"/>
              <a:tabLst>
                <a:tab pos="354806" algn="l"/>
              </a:tabLst>
            </a:pPr>
            <a:r>
              <a:rPr sz="2400" kern="0" spc="-146" dirty="0">
                <a:solidFill>
                  <a:srgbClr val="BC2169"/>
                </a:solidFill>
                <a:latin typeface="Verdana"/>
                <a:cs typeface="Verdana"/>
              </a:rPr>
              <a:t>Break</a:t>
            </a:r>
            <a:r>
              <a:rPr sz="2400" kern="0" spc="-13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83" dirty="0">
                <a:solidFill>
                  <a:srgbClr val="BC2169"/>
                </a:solidFill>
                <a:latin typeface="Verdana"/>
                <a:cs typeface="Verdana"/>
              </a:rPr>
              <a:t>the</a:t>
            </a:r>
            <a:r>
              <a:rPr sz="2400" kern="0" spc="-13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z="2400" kern="0" spc="-8" dirty="0">
                <a:solidFill>
                  <a:srgbClr val="BC2169"/>
                </a:solidFill>
                <a:latin typeface="Verdana"/>
                <a:cs typeface="Verdana"/>
              </a:rPr>
              <a:t>silence</a:t>
            </a:r>
            <a:endParaRPr sz="24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470" y="631603"/>
            <a:ext cx="2097405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30" dirty="0"/>
              <a:t>Top</a:t>
            </a:r>
            <a:r>
              <a:rPr spc="-255" dirty="0"/>
              <a:t> </a:t>
            </a:r>
            <a:r>
              <a:rPr spc="-274" dirty="0"/>
              <a:t>5</a:t>
            </a:r>
            <a:r>
              <a:rPr spc="-214" dirty="0"/>
              <a:t> </a:t>
            </a:r>
            <a:r>
              <a:rPr spc="-158" dirty="0"/>
              <a:t>tips: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1" y="5987510"/>
            <a:ext cx="1003553" cy="4777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42627" y="1506621"/>
            <a:ext cx="7908893" cy="339836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0499" marR="195739" indent="-171450">
              <a:lnSpc>
                <a:spcPts val="1815"/>
              </a:lnSpc>
              <a:spcBef>
                <a:spcPts val="420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60" dirty="0">
                <a:solidFill>
                  <a:srgbClr val="BC2169"/>
                </a:solidFill>
                <a:latin typeface="Verdana"/>
                <a:cs typeface="Verdana"/>
              </a:rPr>
              <a:t>tommys.org/work:</a:t>
            </a:r>
            <a:r>
              <a:rPr sz="1800" spc="-10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pc="64" dirty="0"/>
              <a:t>support</a:t>
            </a:r>
            <a:r>
              <a:rPr spc="79" dirty="0"/>
              <a:t> </a:t>
            </a:r>
            <a:r>
              <a:rPr spc="94" dirty="0"/>
              <a:t>and</a:t>
            </a:r>
            <a:r>
              <a:rPr spc="64" dirty="0"/>
              <a:t> </a:t>
            </a:r>
            <a:r>
              <a:rPr spc="60" dirty="0"/>
              <a:t>information</a:t>
            </a:r>
            <a:r>
              <a:rPr spc="79" dirty="0"/>
              <a:t> </a:t>
            </a:r>
            <a:r>
              <a:rPr dirty="0"/>
              <a:t>for</a:t>
            </a:r>
            <a:r>
              <a:rPr spc="79" dirty="0"/>
              <a:t> </a:t>
            </a:r>
            <a:r>
              <a:rPr spc="41" dirty="0"/>
              <a:t>all</a:t>
            </a:r>
            <a:r>
              <a:rPr spc="64" dirty="0"/>
              <a:t> </a:t>
            </a:r>
            <a:r>
              <a:rPr spc="49" dirty="0"/>
              <a:t>types</a:t>
            </a:r>
            <a:r>
              <a:rPr spc="71" dirty="0"/>
              <a:t> </a:t>
            </a:r>
            <a:r>
              <a:rPr spc="45" dirty="0"/>
              <a:t>of</a:t>
            </a:r>
            <a:r>
              <a:rPr spc="60" dirty="0"/>
              <a:t> </a:t>
            </a:r>
            <a:r>
              <a:rPr spc="75" dirty="0"/>
              <a:t>pregnancy</a:t>
            </a:r>
            <a:r>
              <a:rPr spc="116" dirty="0"/>
              <a:t> </a:t>
            </a:r>
            <a:r>
              <a:rPr spc="94" dirty="0"/>
              <a:t>and</a:t>
            </a:r>
            <a:r>
              <a:rPr spc="64" dirty="0"/>
              <a:t> baby </a:t>
            </a:r>
            <a:r>
              <a:rPr spc="38" dirty="0"/>
              <a:t>loss.</a:t>
            </a:r>
            <a:r>
              <a:rPr spc="90" dirty="0"/>
              <a:t> </a:t>
            </a:r>
            <a:r>
              <a:rPr dirty="0"/>
              <a:t>We</a:t>
            </a:r>
            <a:r>
              <a:rPr spc="75" dirty="0"/>
              <a:t> </a:t>
            </a:r>
            <a:r>
              <a:rPr spc="60" dirty="0"/>
              <a:t>also</a:t>
            </a:r>
            <a:r>
              <a:rPr spc="71" dirty="0"/>
              <a:t> </a:t>
            </a:r>
            <a:r>
              <a:rPr dirty="0"/>
              <a:t>offer</a:t>
            </a:r>
            <a:r>
              <a:rPr spc="86" dirty="0"/>
              <a:t> </a:t>
            </a:r>
            <a:r>
              <a:rPr spc="49" dirty="0"/>
              <a:t>workplace</a:t>
            </a:r>
            <a:r>
              <a:rPr spc="116" dirty="0"/>
              <a:t> </a:t>
            </a:r>
            <a:r>
              <a:rPr spc="68" dirty="0"/>
              <a:t>training</a:t>
            </a:r>
            <a:r>
              <a:rPr spc="64" dirty="0"/>
              <a:t> </a:t>
            </a:r>
            <a:r>
              <a:rPr spc="98" dirty="0"/>
              <a:t>and</a:t>
            </a:r>
            <a:r>
              <a:rPr spc="68" dirty="0"/>
              <a:t> </a:t>
            </a:r>
            <a:r>
              <a:rPr spc="49" dirty="0"/>
              <a:t>support.</a:t>
            </a:r>
            <a:endParaRPr sz="1800" dirty="0">
              <a:latin typeface="Verdana"/>
              <a:cs typeface="Verdana"/>
            </a:endParaRPr>
          </a:p>
          <a:p>
            <a:pPr marL="180499" marR="660083" indent="-171450">
              <a:spcBef>
                <a:spcPts val="686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86" dirty="0">
                <a:solidFill>
                  <a:srgbClr val="BC2169"/>
                </a:solidFill>
                <a:latin typeface="Verdana"/>
                <a:cs typeface="Verdana"/>
              </a:rPr>
              <a:t>miscarriageassociation.org.uk:</a:t>
            </a:r>
            <a:r>
              <a:rPr sz="1800" spc="-18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pc="38" dirty="0"/>
              <a:t>offers</a:t>
            </a:r>
            <a:r>
              <a:rPr spc="105" dirty="0"/>
              <a:t> </a:t>
            </a:r>
            <a:r>
              <a:rPr spc="68" dirty="0"/>
              <a:t>support</a:t>
            </a:r>
            <a:r>
              <a:rPr spc="98" dirty="0"/>
              <a:t> and</a:t>
            </a:r>
            <a:r>
              <a:rPr spc="79" dirty="0"/>
              <a:t> </a:t>
            </a:r>
            <a:r>
              <a:rPr spc="60" dirty="0"/>
              <a:t>information</a:t>
            </a:r>
            <a:r>
              <a:rPr spc="98" dirty="0"/>
              <a:t> </a:t>
            </a:r>
            <a:r>
              <a:rPr spc="38" dirty="0"/>
              <a:t>to</a:t>
            </a:r>
            <a:r>
              <a:rPr spc="60" dirty="0"/>
              <a:t> </a:t>
            </a:r>
            <a:r>
              <a:rPr spc="71" dirty="0"/>
              <a:t>people </a:t>
            </a:r>
            <a:r>
              <a:rPr spc="49" dirty="0"/>
              <a:t>affected</a:t>
            </a:r>
            <a:r>
              <a:rPr spc="101" dirty="0"/>
              <a:t> </a:t>
            </a:r>
            <a:r>
              <a:rPr spc="64" dirty="0"/>
              <a:t>by</a:t>
            </a:r>
            <a:r>
              <a:rPr spc="45" dirty="0"/>
              <a:t> </a:t>
            </a:r>
            <a:r>
              <a:rPr spc="49" dirty="0"/>
              <a:t>miscarriage.</a:t>
            </a:r>
            <a:endParaRPr sz="1800" dirty="0">
              <a:latin typeface="Verdana"/>
              <a:cs typeface="Verdana"/>
            </a:endParaRPr>
          </a:p>
          <a:p>
            <a:pPr marL="180975" marR="13811" indent="-171926">
              <a:lnSpc>
                <a:spcPts val="1800"/>
              </a:lnSpc>
              <a:spcBef>
                <a:spcPts val="1170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109" dirty="0">
                <a:solidFill>
                  <a:srgbClr val="BC2169"/>
                </a:solidFill>
                <a:latin typeface="Verdana"/>
                <a:cs typeface="Verdana"/>
              </a:rPr>
              <a:t>sands.org.uk:</a:t>
            </a:r>
            <a:r>
              <a:rPr sz="1800" spc="-9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pc="79" dirty="0"/>
              <a:t>a</a:t>
            </a:r>
            <a:r>
              <a:rPr spc="45" dirty="0"/>
              <a:t> </a:t>
            </a:r>
            <a:r>
              <a:rPr spc="38" dirty="0"/>
              <a:t>stillbirth</a:t>
            </a:r>
            <a:r>
              <a:rPr spc="53" dirty="0"/>
              <a:t> </a:t>
            </a:r>
            <a:r>
              <a:rPr spc="98" dirty="0"/>
              <a:t>and</a:t>
            </a:r>
            <a:r>
              <a:rPr spc="56" dirty="0"/>
              <a:t> </a:t>
            </a:r>
            <a:r>
              <a:rPr spc="60" dirty="0"/>
              <a:t>neonatal</a:t>
            </a:r>
            <a:r>
              <a:rPr spc="98" dirty="0"/>
              <a:t> </a:t>
            </a:r>
            <a:r>
              <a:rPr spc="71" dirty="0"/>
              <a:t>death </a:t>
            </a:r>
            <a:r>
              <a:rPr spc="34" dirty="0"/>
              <a:t>charity</a:t>
            </a:r>
            <a:r>
              <a:rPr spc="56" dirty="0"/>
              <a:t> </a:t>
            </a:r>
            <a:r>
              <a:rPr spc="75" dirty="0"/>
              <a:t>providing</a:t>
            </a:r>
            <a:r>
              <a:rPr spc="83" dirty="0"/>
              <a:t> </a:t>
            </a:r>
            <a:r>
              <a:rPr spc="60" dirty="0"/>
              <a:t>bereavement</a:t>
            </a:r>
            <a:r>
              <a:rPr spc="127" dirty="0"/>
              <a:t> </a:t>
            </a:r>
            <a:r>
              <a:rPr spc="60" dirty="0"/>
              <a:t>support </a:t>
            </a:r>
            <a:r>
              <a:rPr spc="-8" dirty="0"/>
              <a:t>services.</a:t>
            </a:r>
            <a:endParaRPr sz="1800" dirty="0">
              <a:latin typeface="Verdana"/>
              <a:cs typeface="Verdana"/>
            </a:endParaRPr>
          </a:p>
          <a:p>
            <a:pPr marL="180975" indent="-171450">
              <a:spcBef>
                <a:spcPts val="990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75" dirty="0">
                <a:solidFill>
                  <a:srgbClr val="BC2169"/>
                </a:solidFill>
                <a:latin typeface="Verdana"/>
                <a:cs typeface="Verdana"/>
              </a:rPr>
              <a:t>petalscharity.org:</a:t>
            </a:r>
            <a:r>
              <a:rPr sz="1800" spc="-120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pc="49" dirty="0"/>
              <a:t>specialist</a:t>
            </a:r>
            <a:r>
              <a:rPr spc="116" dirty="0"/>
              <a:t> </a:t>
            </a:r>
            <a:r>
              <a:rPr spc="71" dirty="0"/>
              <a:t>counselling</a:t>
            </a:r>
            <a:r>
              <a:rPr spc="109" dirty="0"/>
              <a:t> </a:t>
            </a:r>
            <a:r>
              <a:rPr dirty="0"/>
              <a:t>for</a:t>
            </a:r>
            <a:r>
              <a:rPr spc="75" dirty="0"/>
              <a:t> </a:t>
            </a:r>
            <a:r>
              <a:rPr spc="56" dirty="0"/>
              <a:t>parents</a:t>
            </a:r>
            <a:r>
              <a:rPr spc="109" dirty="0"/>
              <a:t> </a:t>
            </a:r>
            <a:r>
              <a:rPr spc="60" dirty="0"/>
              <a:t>following</a:t>
            </a:r>
            <a:r>
              <a:rPr spc="94" dirty="0"/>
              <a:t> </a:t>
            </a:r>
            <a:r>
              <a:rPr spc="79" dirty="0"/>
              <a:t>baby </a:t>
            </a:r>
            <a:r>
              <a:rPr spc="30" dirty="0"/>
              <a:t>loss.</a:t>
            </a:r>
            <a:endParaRPr sz="1800" dirty="0">
              <a:latin typeface="Verdana"/>
              <a:cs typeface="Verdana"/>
            </a:endParaRPr>
          </a:p>
          <a:p>
            <a:pPr marL="180975" marR="3810" indent="-171926">
              <a:lnSpc>
                <a:spcPts val="1800"/>
              </a:lnSpc>
              <a:spcBef>
                <a:spcPts val="1331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75" dirty="0">
                <a:solidFill>
                  <a:srgbClr val="BC2169"/>
                </a:solidFill>
                <a:latin typeface="Verdana"/>
                <a:cs typeface="Verdana"/>
              </a:rPr>
              <a:t>abortiontalk.com:</a:t>
            </a:r>
            <a:r>
              <a:rPr sz="1800" spc="-135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pc="79" dirty="0"/>
              <a:t>a</a:t>
            </a:r>
            <a:r>
              <a:rPr spc="53" dirty="0"/>
              <a:t> </a:t>
            </a:r>
            <a:r>
              <a:rPr spc="34" dirty="0"/>
              <a:t>charity</a:t>
            </a:r>
            <a:r>
              <a:rPr spc="83" dirty="0"/>
              <a:t> </a:t>
            </a:r>
            <a:r>
              <a:rPr spc="98" dirty="0"/>
              <a:t>aiming</a:t>
            </a:r>
            <a:r>
              <a:rPr spc="79" dirty="0"/>
              <a:t> </a:t>
            </a:r>
            <a:r>
              <a:rPr spc="38" dirty="0"/>
              <a:t>to</a:t>
            </a:r>
            <a:r>
              <a:rPr spc="56" dirty="0"/>
              <a:t> provide</a:t>
            </a:r>
            <a:r>
              <a:rPr spc="90" dirty="0"/>
              <a:t> </a:t>
            </a:r>
            <a:r>
              <a:rPr spc="56" dirty="0"/>
              <a:t>opportunities</a:t>
            </a:r>
            <a:r>
              <a:rPr spc="94" dirty="0"/>
              <a:t> </a:t>
            </a:r>
            <a:r>
              <a:rPr dirty="0"/>
              <a:t>for</a:t>
            </a:r>
            <a:r>
              <a:rPr spc="64" dirty="0"/>
              <a:t> </a:t>
            </a:r>
            <a:r>
              <a:rPr spc="68" dirty="0"/>
              <a:t>anyone</a:t>
            </a:r>
            <a:r>
              <a:rPr spc="90" dirty="0"/>
              <a:t> </a:t>
            </a:r>
            <a:r>
              <a:rPr spc="49" dirty="0"/>
              <a:t>emotionally affected</a:t>
            </a:r>
            <a:r>
              <a:rPr spc="113" dirty="0"/>
              <a:t> </a:t>
            </a:r>
            <a:r>
              <a:rPr spc="60" dirty="0"/>
              <a:t>by </a:t>
            </a:r>
            <a:r>
              <a:rPr spc="49" dirty="0"/>
              <a:t>termination,</a:t>
            </a:r>
            <a:r>
              <a:rPr spc="79" dirty="0"/>
              <a:t> </a:t>
            </a:r>
            <a:r>
              <a:rPr spc="83" dirty="0"/>
              <a:t>including</a:t>
            </a:r>
            <a:r>
              <a:rPr spc="49" dirty="0"/>
              <a:t> </a:t>
            </a:r>
            <a:r>
              <a:rPr spc="56" dirty="0"/>
              <a:t>termination</a:t>
            </a:r>
            <a:r>
              <a:rPr spc="94" dirty="0"/>
              <a:t> </a:t>
            </a:r>
            <a:r>
              <a:rPr dirty="0"/>
              <a:t>for</a:t>
            </a:r>
            <a:r>
              <a:rPr spc="56" dirty="0"/>
              <a:t> </a:t>
            </a:r>
            <a:r>
              <a:rPr spc="75" dirty="0"/>
              <a:t>medical</a:t>
            </a:r>
            <a:r>
              <a:rPr spc="98" dirty="0"/>
              <a:t> </a:t>
            </a:r>
            <a:r>
              <a:rPr spc="49" dirty="0"/>
              <a:t>reasons,</a:t>
            </a:r>
            <a:r>
              <a:rPr spc="101" dirty="0"/>
              <a:t> </a:t>
            </a:r>
            <a:r>
              <a:rPr spc="38" dirty="0"/>
              <a:t>to</a:t>
            </a:r>
            <a:r>
              <a:rPr spc="45" dirty="0"/>
              <a:t> </a:t>
            </a:r>
            <a:r>
              <a:rPr spc="38" dirty="0"/>
              <a:t>talk</a:t>
            </a:r>
            <a:r>
              <a:rPr spc="56" dirty="0"/>
              <a:t> </a:t>
            </a:r>
            <a:r>
              <a:rPr spc="71" dirty="0"/>
              <a:t>about</a:t>
            </a:r>
            <a:r>
              <a:rPr spc="75" dirty="0"/>
              <a:t> </a:t>
            </a:r>
            <a:r>
              <a:rPr spc="-8" dirty="0"/>
              <a:t>their </a:t>
            </a:r>
            <a:r>
              <a:rPr spc="56" dirty="0"/>
              <a:t>experiences</a:t>
            </a:r>
            <a:r>
              <a:rPr spc="109" dirty="0"/>
              <a:t> </a:t>
            </a:r>
            <a:r>
              <a:rPr spc="64" dirty="0"/>
              <a:t>in</a:t>
            </a:r>
            <a:r>
              <a:rPr spc="49" dirty="0"/>
              <a:t> </a:t>
            </a:r>
            <a:r>
              <a:rPr spc="79" dirty="0"/>
              <a:t>a</a:t>
            </a:r>
            <a:r>
              <a:rPr spc="38" dirty="0"/>
              <a:t> </a:t>
            </a:r>
            <a:r>
              <a:rPr spc="127" dirty="0"/>
              <a:t>non-</a:t>
            </a:r>
            <a:r>
              <a:rPr spc="83" dirty="0"/>
              <a:t>judgmental</a:t>
            </a:r>
            <a:r>
              <a:rPr spc="90" dirty="0"/>
              <a:t> </a:t>
            </a:r>
            <a:r>
              <a:rPr spc="94" dirty="0"/>
              <a:t>and</a:t>
            </a:r>
            <a:r>
              <a:rPr spc="68" dirty="0"/>
              <a:t> </a:t>
            </a:r>
            <a:r>
              <a:rPr spc="56" dirty="0"/>
              <a:t>supportive</a:t>
            </a:r>
            <a:r>
              <a:rPr spc="75" dirty="0"/>
              <a:t> </a:t>
            </a:r>
            <a:r>
              <a:rPr spc="45" dirty="0"/>
              <a:t>environment.</a:t>
            </a:r>
            <a:endParaRPr sz="1800" dirty="0">
              <a:latin typeface="Verdana"/>
              <a:cs typeface="Verdana"/>
            </a:endParaRPr>
          </a:p>
          <a:p>
            <a:pPr marL="180975" indent="-171450">
              <a:spcBef>
                <a:spcPts val="1009"/>
              </a:spcBef>
              <a:buFont typeface="Arial"/>
              <a:buChar char="•"/>
              <a:tabLst>
                <a:tab pos="180975" algn="l"/>
              </a:tabLst>
            </a:pPr>
            <a:r>
              <a:rPr sz="1800" spc="-101" dirty="0">
                <a:solidFill>
                  <a:srgbClr val="BC2169"/>
                </a:solidFill>
                <a:latin typeface="Verdana"/>
                <a:cs typeface="Verdana"/>
              </a:rPr>
              <a:t>arc-</a:t>
            </a:r>
            <a:r>
              <a:rPr sz="1800" spc="-116" dirty="0">
                <a:solidFill>
                  <a:srgbClr val="BC2169"/>
                </a:solidFill>
                <a:latin typeface="Verdana"/>
                <a:cs typeface="Verdana"/>
              </a:rPr>
              <a:t>uk.org:</a:t>
            </a:r>
            <a:r>
              <a:rPr sz="1800" spc="-94" dirty="0">
                <a:solidFill>
                  <a:srgbClr val="BC2169"/>
                </a:solidFill>
                <a:latin typeface="Verdana"/>
                <a:cs typeface="Verdana"/>
              </a:rPr>
              <a:t> </a:t>
            </a:r>
            <a:r>
              <a:rPr spc="75" dirty="0"/>
              <a:t>helps </a:t>
            </a:r>
            <a:r>
              <a:rPr spc="56" dirty="0"/>
              <a:t>parents</a:t>
            </a:r>
            <a:r>
              <a:rPr spc="98" dirty="0"/>
              <a:t> </a:t>
            </a:r>
            <a:r>
              <a:rPr spc="75" dirty="0"/>
              <a:t>through</a:t>
            </a:r>
            <a:r>
              <a:rPr spc="86" dirty="0"/>
              <a:t> </a:t>
            </a:r>
            <a:r>
              <a:rPr spc="53" dirty="0"/>
              <a:t>antenatal</a:t>
            </a:r>
            <a:r>
              <a:rPr spc="90" dirty="0"/>
              <a:t> </a:t>
            </a:r>
            <a:r>
              <a:rPr spc="71" dirty="0"/>
              <a:t>screening</a:t>
            </a:r>
            <a:r>
              <a:rPr spc="120" dirty="0"/>
              <a:t> </a:t>
            </a:r>
            <a:r>
              <a:rPr spc="94" dirty="0"/>
              <a:t>and</a:t>
            </a:r>
            <a:r>
              <a:rPr spc="90" dirty="0"/>
              <a:t> </a:t>
            </a:r>
            <a:r>
              <a:rPr dirty="0"/>
              <a:t>its</a:t>
            </a:r>
            <a:r>
              <a:rPr spc="56" dirty="0"/>
              <a:t> consequences.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702" y="6409488"/>
            <a:ext cx="1003553" cy="2080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627" y="569279"/>
            <a:ext cx="4826318" cy="51648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pc="-124" dirty="0"/>
              <a:t>Support</a:t>
            </a:r>
            <a:r>
              <a:rPr spc="-158" dirty="0"/>
              <a:t> </a:t>
            </a:r>
            <a:r>
              <a:rPr spc="-131" dirty="0"/>
              <a:t>available</a:t>
            </a:r>
            <a:r>
              <a:rPr spc="-150" dirty="0"/>
              <a:t> </a:t>
            </a:r>
            <a:r>
              <a:rPr dirty="0"/>
              <a:t>to</a:t>
            </a:r>
            <a:r>
              <a:rPr spc="-206" dirty="0"/>
              <a:t> </a:t>
            </a:r>
            <a:r>
              <a:rPr spc="-68" dirty="0"/>
              <a:t>you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839" y="2298562"/>
            <a:ext cx="4856321" cy="113043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4500" spc="-161" dirty="0">
                <a:solidFill>
                  <a:srgbClr val="FFFFFF"/>
                </a:solidFill>
              </a:rPr>
              <a:t>For</a:t>
            </a:r>
            <a:r>
              <a:rPr sz="4500" spc="-315" dirty="0">
                <a:solidFill>
                  <a:srgbClr val="FFFFFF"/>
                </a:solidFill>
              </a:rPr>
              <a:t> </a:t>
            </a:r>
            <a:r>
              <a:rPr sz="4500" spc="-199" dirty="0">
                <a:solidFill>
                  <a:srgbClr val="FFFFFF"/>
                </a:solidFill>
              </a:rPr>
              <a:t>more</a:t>
            </a:r>
            <a:r>
              <a:rPr sz="4500" spc="-326" dirty="0">
                <a:solidFill>
                  <a:srgbClr val="FFFFFF"/>
                </a:solidFill>
              </a:rPr>
              <a:t> </a:t>
            </a:r>
            <a:r>
              <a:rPr sz="4500" spc="-210" dirty="0">
                <a:solidFill>
                  <a:srgbClr val="FFFFFF"/>
                </a:solidFill>
              </a:rPr>
              <a:t>support:</a:t>
            </a:r>
            <a:endParaRPr sz="4500" dirty="0"/>
          </a:p>
          <a:p>
            <a:pPr algn="ctr">
              <a:spcBef>
                <a:spcPts val="71"/>
              </a:spcBef>
            </a:pPr>
            <a:r>
              <a:rPr sz="2700" spc="-75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rleverton@tommys.org</a:t>
            </a:r>
            <a:endParaRPr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2985"/>
            <a:ext cx="7772400" cy="3028379"/>
          </a:xfrm>
        </p:spPr>
        <p:txBody>
          <a:bodyPr>
            <a:normAutofit fontScale="90000"/>
          </a:bodyPr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dirty="0"/>
              <a:t>Supporting employees through pregnancy or baby loss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BB576C-FBDE-5E5E-F68D-6838A0AC196B}"/>
              </a:ext>
            </a:extLst>
          </p:cNvPr>
          <p:cNvSpPr txBox="1">
            <a:spLocks/>
          </p:cNvSpPr>
          <p:nvPr/>
        </p:nvSpPr>
        <p:spPr>
          <a:xfrm>
            <a:off x="685800" y="5156482"/>
            <a:ext cx="7772400" cy="897191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Helen Hicks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Colleague Experience Manager, Co-Op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2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FB8E81D-6EFB-46FD-AE1B-84890DAED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21" y="383404"/>
            <a:ext cx="1081986" cy="615534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BEFBFC-F54E-42CE-9D69-CD199B17E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1648" r="17063" b="17527"/>
          <a:stretch/>
        </p:blipFill>
        <p:spPr>
          <a:xfrm>
            <a:off x="4890655" y="2990310"/>
            <a:ext cx="4253345" cy="3010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515" y="1121058"/>
            <a:ext cx="6165272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Useful resources: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www.miscarriageassociation.org.uk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www.tommys.org.uk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noProof="0" dirty="0">
              <a:solidFill>
                <a:schemeClr val="bg1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bg1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CIPD r</a:t>
            </a:r>
            <a:r>
              <a:rPr kumimoji="0" lang="en-US" sz="3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eport</a:t>
            </a:r>
            <a:endParaRPr kumimoji="0" lang="en-US" sz="30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noProof="0" dirty="0">
              <a:solidFill>
                <a:schemeClr val="bg1"/>
              </a:solidFill>
              <a:latin typeface="Calibri"/>
            </a:endParaRPr>
          </a:p>
          <a:p>
            <a:pPr defTabSz="68580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 manager resources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study – Co-op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36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90" y="-782451"/>
            <a:ext cx="7886700" cy="2852737"/>
          </a:xfrm>
        </p:spPr>
        <p:txBody>
          <a:bodyPr/>
          <a:lstStyle/>
          <a:p>
            <a:r>
              <a:rPr lang="en-GB" dirty="0"/>
              <a:t>Questions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0" y="5578942"/>
            <a:ext cx="7886700" cy="635140"/>
          </a:xfrm>
        </p:spPr>
        <p:txBody>
          <a:bodyPr/>
          <a:lstStyle/>
          <a:p>
            <a:r>
              <a:rPr lang="en-US" dirty="0"/>
              <a:t>Please use the Q&amp;A function to submit your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367990" y="1711862"/>
            <a:ext cx="8130633" cy="3468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Rachel Suff, Senior Policy Advisor – employee relations, CIPD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Vicki Robinson, Deputy Director, Miscarriage Association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Rosie Leverton, Head of Corporate Partnerships, Tommy’s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Helen Hicks, Colleague Experience Manager, Co-op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resource provides:</a:t>
            </a:r>
          </a:p>
          <a:p>
            <a:pPr lvl="1"/>
            <a:r>
              <a:rPr lang="en-GB" dirty="0"/>
              <a:t>Legal information </a:t>
            </a:r>
          </a:p>
          <a:p>
            <a:pPr lvl="1"/>
            <a:r>
              <a:rPr lang="en-GB" dirty="0"/>
              <a:t>Debt and financial information</a:t>
            </a:r>
          </a:p>
          <a:p>
            <a:pPr lvl="1"/>
            <a:r>
              <a:rPr lang="en-GB" dirty="0"/>
              <a:t>Manager consultancy and support</a:t>
            </a:r>
          </a:p>
          <a:p>
            <a:pPr lvl="1"/>
            <a:r>
              <a:rPr lang="en-GB" dirty="0"/>
              <a:t>Information on work and home issues</a:t>
            </a:r>
          </a:p>
          <a:p>
            <a:pPr lvl="1"/>
            <a:r>
              <a:rPr lang="en-GB" dirty="0"/>
              <a:t>Factsheets, advice, information and self-help tools</a:t>
            </a:r>
          </a:p>
          <a:p>
            <a:pPr lvl="1"/>
            <a:r>
              <a:rPr lang="en-GB" dirty="0"/>
              <a:t>Links to specialist support organisations</a:t>
            </a:r>
          </a:p>
          <a:p>
            <a:pPr lvl="1"/>
            <a:r>
              <a:rPr lang="en-GB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We’ve partnered with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Assured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support members mental health and wellbeing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6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resource provides:</a:t>
            </a:r>
          </a:p>
          <a:p>
            <a:pPr lvl="1"/>
            <a:r>
              <a:rPr lang="en-GB" dirty="0"/>
              <a:t>Legal information </a:t>
            </a:r>
          </a:p>
          <a:p>
            <a:pPr lvl="1"/>
            <a:r>
              <a:rPr lang="en-GB" dirty="0"/>
              <a:t>Debt and financial information</a:t>
            </a:r>
          </a:p>
          <a:p>
            <a:pPr lvl="1"/>
            <a:r>
              <a:rPr lang="en-GB" dirty="0"/>
              <a:t>Manager consultancy and support</a:t>
            </a:r>
          </a:p>
          <a:p>
            <a:pPr lvl="1"/>
            <a:r>
              <a:rPr lang="en-GB" dirty="0"/>
              <a:t>Information on work and home issues</a:t>
            </a:r>
          </a:p>
          <a:p>
            <a:pPr lvl="1"/>
            <a:r>
              <a:rPr lang="en-GB" dirty="0"/>
              <a:t>Factsheets, advice, information and self-help tools</a:t>
            </a:r>
          </a:p>
          <a:p>
            <a:pPr lvl="1"/>
            <a:r>
              <a:rPr lang="en-GB" dirty="0"/>
              <a:t>Links to specialist support organisations</a:t>
            </a:r>
          </a:p>
          <a:p>
            <a:pPr lvl="1"/>
            <a:r>
              <a:rPr lang="en-GB" dirty="0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We’ve partnered with </a:t>
            </a:r>
            <a:r>
              <a:rPr lang="en-GB" b="1" dirty="0"/>
              <a:t>Health Assured </a:t>
            </a:r>
            <a:r>
              <a:rPr lang="en-GB" dirty="0"/>
              <a:t>to support members mental health and wellbeing</a:t>
            </a:r>
          </a:p>
          <a:p>
            <a:r>
              <a:rPr lang="en-GB" dirty="0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252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Supporting employees through pregnancy or baby loss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BB576C-FBDE-5E5E-F68D-6838A0AC196B}"/>
              </a:ext>
            </a:extLst>
          </p:cNvPr>
          <p:cNvSpPr txBox="1">
            <a:spLocks/>
          </p:cNvSpPr>
          <p:nvPr/>
        </p:nvSpPr>
        <p:spPr>
          <a:xfrm>
            <a:off x="685800" y="4915478"/>
            <a:ext cx="7772400" cy="89719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Rachel Suff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Senior Policy Advisor – Employee Relations, CIPD</a:t>
            </a:r>
          </a:p>
        </p:txBody>
      </p:sp>
    </p:spTree>
    <p:extLst>
      <p:ext uri="{BB962C8B-B14F-4D97-AF65-F5344CB8AC3E}">
        <p14:creationId xmlns:p14="http://schemas.microsoft.com/office/powerpoint/2010/main" val="148158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364393"/>
            <a:ext cx="3124639" cy="414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63" y="1220932"/>
            <a:ext cx="56407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50" dirty="0">
                <a:solidFill>
                  <a:srgbClr val="660066"/>
                </a:solidFill>
                <a:latin typeface="Arial"/>
                <a:cs typeface="Arial"/>
              </a:rPr>
              <a:t>The current climate: key findings</a:t>
            </a:r>
          </a:p>
          <a:p>
            <a:pPr defTabSz="685800"/>
            <a:endParaRPr lang="en-US" sz="1050" dirty="0">
              <a:solidFill>
                <a:srgbClr val="660066"/>
              </a:solidFill>
              <a:latin typeface="Arial"/>
              <a:cs typeface="Arial"/>
            </a:endParaRPr>
          </a:p>
          <a:p>
            <a:pPr defTabSz="685800"/>
            <a:r>
              <a:rPr lang="en-US" sz="2100" b="1" dirty="0">
                <a:solidFill>
                  <a:srgbClr val="660066"/>
                </a:solidFill>
                <a:latin typeface="Arial"/>
                <a:cs typeface="Arial"/>
              </a:rPr>
              <a:t>Employers</a:t>
            </a:r>
          </a:p>
          <a:p>
            <a:pPr defTabSz="685800"/>
            <a:endParaRPr lang="en-US" sz="600" dirty="0">
              <a:solidFill>
                <a:srgbClr val="660066"/>
              </a:solidFill>
              <a:latin typeface="Arial"/>
              <a:cs typeface="Arial"/>
            </a:endParaRPr>
          </a:p>
          <a:p>
            <a:pPr marL="257175" indent="-257175" defTabSz="685800">
              <a:buFont typeface="Arial"/>
              <a:buChar char="•"/>
            </a:pPr>
            <a:r>
              <a:rPr lang="en-US" sz="1650" dirty="0">
                <a:solidFill>
                  <a:srgbClr val="660066"/>
                </a:solidFill>
                <a:latin typeface="Arial"/>
                <a:cs typeface="Arial"/>
              </a:rPr>
              <a:t>Just over 1 in 3 have a policy </a:t>
            </a:r>
          </a:p>
          <a:p>
            <a:pPr marL="257175" indent="-257175" defTabSz="685800">
              <a:buFont typeface="Arial"/>
              <a:buChar char="•"/>
            </a:pPr>
            <a:r>
              <a:rPr lang="en-US" sz="1650" dirty="0">
                <a:solidFill>
                  <a:srgbClr val="660066"/>
                </a:solidFill>
                <a:latin typeface="Arial"/>
                <a:cs typeface="Arial"/>
              </a:rPr>
              <a:t>Just 1 in 4 senior decision-makers say their </a:t>
            </a:r>
            <a:r>
              <a:rPr lang="en-US" sz="1650" dirty="0" err="1">
                <a:solidFill>
                  <a:srgbClr val="660066"/>
                </a:solidFill>
                <a:latin typeface="Arial"/>
                <a:cs typeface="Arial"/>
              </a:rPr>
              <a:t>organisation</a:t>
            </a:r>
            <a:r>
              <a:rPr lang="en-US" sz="1650" dirty="0">
                <a:solidFill>
                  <a:srgbClr val="660066"/>
                </a:solidFill>
                <a:latin typeface="Arial"/>
                <a:cs typeface="Arial"/>
              </a:rPr>
              <a:t> encourages an open and supportive climate where employees can discuss issues like pregnancy loss</a:t>
            </a:r>
          </a:p>
          <a:p>
            <a:pPr marL="257175" indent="-257175" defTabSz="685800">
              <a:buFont typeface="Arial"/>
              <a:buChar char="•"/>
            </a:pPr>
            <a:endParaRPr lang="en-US" sz="600" dirty="0">
              <a:solidFill>
                <a:srgbClr val="660066"/>
              </a:solidFill>
              <a:latin typeface="Arial"/>
              <a:cs typeface="Arial"/>
            </a:endParaRPr>
          </a:p>
          <a:p>
            <a:pPr defTabSz="685800"/>
            <a:endParaRPr lang="en-US" sz="600" dirty="0">
              <a:solidFill>
                <a:srgbClr val="660066"/>
              </a:solidFill>
              <a:latin typeface="Arial"/>
              <a:cs typeface="Arial"/>
            </a:endParaRPr>
          </a:p>
          <a:p>
            <a:pPr defTabSz="685800"/>
            <a:r>
              <a:rPr lang="en-US" sz="2100" b="1" dirty="0">
                <a:solidFill>
                  <a:srgbClr val="660066"/>
                </a:solidFill>
                <a:latin typeface="Arial"/>
                <a:cs typeface="Arial"/>
              </a:rPr>
              <a:t>Employees</a:t>
            </a:r>
          </a:p>
          <a:p>
            <a:pPr defTabSz="685800"/>
            <a:endParaRPr lang="en-US" sz="600" dirty="0">
              <a:solidFill>
                <a:srgbClr val="660066"/>
              </a:solidFill>
              <a:latin typeface="Arial"/>
              <a:cs typeface="Arial"/>
            </a:endParaRPr>
          </a:p>
          <a:p>
            <a:pPr marL="257175" indent="-257175" defTabSz="685800">
              <a:buFont typeface="Arial"/>
              <a:buChar char="•"/>
            </a:pPr>
            <a:r>
              <a:rPr lang="en-US" sz="1650" dirty="0">
                <a:solidFill>
                  <a:srgbClr val="660066"/>
                </a:solidFill>
                <a:latin typeface="Arial"/>
                <a:cs typeface="Arial"/>
              </a:rPr>
              <a:t>45% felt supported by their employer but 21% received no support</a:t>
            </a:r>
          </a:p>
          <a:p>
            <a:pPr marL="257175" indent="-257175" defTabSz="685800">
              <a:buFont typeface="Arial"/>
              <a:buChar char="•"/>
            </a:pPr>
            <a:r>
              <a:rPr lang="en-US" sz="1650" dirty="0">
                <a:solidFill>
                  <a:srgbClr val="660066"/>
                </a:solidFill>
                <a:latin typeface="Arial"/>
                <a:cs typeface="Arial"/>
              </a:rPr>
              <a:t>Almost 1 in 4 have considered leaving their job</a:t>
            </a:r>
          </a:p>
          <a:p>
            <a:pPr marL="257175" indent="-257175" defTabSz="685800">
              <a:buFont typeface="Arial"/>
              <a:buChar char="•"/>
            </a:pPr>
            <a:r>
              <a:rPr lang="en-US" sz="1650" dirty="0">
                <a:solidFill>
                  <a:srgbClr val="660066"/>
                </a:solidFill>
                <a:latin typeface="Arial"/>
                <a:cs typeface="Arial"/>
              </a:rPr>
              <a:t>Just over half felt able to tell their employer about their experience</a:t>
            </a:r>
          </a:p>
          <a:p>
            <a:pPr defTabSz="685800"/>
            <a:endParaRPr lang="en-US" sz="1500" dirty="0">
              <a:solidFill>
                <a:srgbClr val="660066"/>
              </a:solidFill>
              <a:latin typeface="Arial"/>
              <a:cs typeface="Arial"/>
            </a:endParaRPr>
          </a:p>
          <a:p>
            <a:pPr defTabSz="685800"/>
            <a:endParaRPr lang="en-US" sz="1500" dirty="0">
              <a:solidFill>
                <a:srgbClr val="660066"/>
              </a:solidFill>
              <a:latin typeface="Arial"/>
              <a:cs typeface="Arial"/>
            </a:endParaRPr>
          </a:p>
          <a:p>
            <a:pPr defTabSz="685800"/>
            <a:endParaRPr lang="en-US" sz="1500" dirty="0">
              <a:solidFill>
                <a:srgbClr val="660066"/>
              </a:solidFill>
              <a:latin typeface="Arial"/>
              <a:cs typeface="Arial"/>
            </a:endParaRPr>
          </a:p>
          <a:p>
            <a:pPr defTabSz="685800"/>
            <a:endParaRPr lang="en-US" sz="1500" dirty="0">
              <a:solidFill>
                <a:srgbClr val="6600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57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5F28D4-CBC1-49AA-B46F-FE3926767E4B}"/>
              </a:ext>
            </a:extLst>
          </p:cNvPr>
          <p:cNvSpPr txBox="1">
            <a:spLocks/>
          </p:cNvSpPr>
          <p:nvPr/>
        </p:nvSpPr>
        <p:spPr>
          <a:xfrm>
            <a:off x="628650" y="857251"/>
            <a:ext cx="7886700" cy="9234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GB" sz="45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188C19-4D89-4698-B561-E79416B8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43" y="1073818"/>
            <a:ext cx="7786007" cy="817575"/>
          </a:xfrm>
        </p:spPr>
        <p:txBody>
          <a:bodyPr>
            <a:normAutofit/>
          </a:bodyPr>
          <a:lstStyle/>
          <a:p>
            <a:r>
              <a:rPr lang="en-GB" sz="2850" dirty="0"/>
              <a:t>A framework of support for employees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86B32-5ED4-45C9-B03E-1CAA2D040280}"/>
              </a:ext>
            </a:extLst>
          </p:cNvPr>
          <p:cNvSpPr/>
          <p:nvPr/>
        </p:nvSpPr>
        <p:spPr>
          <a:xfrm>
            <a:off x="885825" y="2657475"/>
            <a:ext cx="1757194" cy="1595343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the taboo and raise  awareness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D0F3E-9915-42A5-AB65-B61E0EF8F4B0}"/>
              </a:ext>
            </a:extLst>
          </p:cNvPr>
          <p:cNvSpPr/>
          <p:nvPr/>
        </p:nvSpPr>
        <p:spPr>
          <a:xfrm>
            <a:off x="2864362" y="2657475"/>
            <a:ext cx="1757194" cy="159534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open, inclusive and supportive culture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4679F5-9C1C-4BC0-946D-7F3DDDABC46E}"/>
              </a:ext>
            </a:extLst>
          </p:cNvPr>
          <p:cNvSpPr/>
          <p:nvPr/>
        </p:nvSpPr>
        <p:spPr>
          <a:xfrm>
            <a:off x="4842900" y="2657475"/>
            <a:ext cx="1757194" cy="159534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and absence - compassion and flexibility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64D46-5A15-4F59-BCF3-D80A817CAA8F}"/>
              </a:ext>
            </a:extLst>
          </p:cNvPr>
          <p:cNvSpPr/>
          <p:nvPr/>
        </p:nvSpPr>
        <p:spPr>
          <a:xfrm>
            <a:off x="6822450" y="2657475"/>
            <a:ext cx="1757194" cy="1595343"/>
          </a:xfrm>
          <a:prstGeom prst="rect">
            <a:avLst/>
          </a:prstGeom>
          <a:solidFill>
            <a:srgbClr val="DB1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managers – empathy and practical help </a:t>
            </a:r>
          </a:p>
        </p:txBody>
      </p:sp>
    </p:spTree>
    <p:extLst>
      <p:ext uri="{BB962C8B-B14F-4D97-AF65-F5344CB8AC3E}">
        <p14:creationId xmlns:p14="http://schemas.microsoft.com/office/powerpoint/2010/main" val="1678504560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ork and Health Unit">
  <a:themeElements>
    <a:clrScheme name="Work and Health Unit">
      <a:dk1>
        <a:srgbClr val="000000"/>
      </a:dk1>
      <a:lt1>
        <a:srgbClr val="FFFFFF"/>
      </a:lt1>
      <a:dk2>
        <a:srgbClr val="6F777B"/>
      </a:dk2>
      <a:lt2>
        <a:srgbClr val="FAFAFA"/>
      </a:lt2>
      <a:accent1>
        <a:srgbClr val="005EA5"/>
      </a:accent1>
      <a:accent2>
        <a:srgbClr val="2B8CC4"/>
      </a:accent2>
      <a:accent3>
        <a:srgbClr val="00BEB7"/>
      </a:accent3>
      <a:accent4>
        <a:srgbClr val="00AD93"/>
      </a:accent4>
      <a:accent5>
        <a:srgbClr val="46B246"/>
      </a:accent5>
      <a:accent6>
        <a:srgbClr val="00823B"/>
      </a:accent6>
      <a:hlink>
        <a:srgbClr val="005EA5"/>
      </a:hlink>
      <a:folHlink>
        <a:srgbClr val="2E358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12" ma:contentTypeDescription="Create a new document." ma:contentTypeScope="" ma:versionID="fc961d07e8a169974cd33d475405baf6">
  <xsd:schema xmlns:xsd="http://www.w3.org/2001/XMLSchema" xmlns:xs="http://www.w3.org/2001/XMLSchema" xmlns:p="http://schemas.microsoft.com/office/2006/metadata/properties" xmlns:ns2="4b609c92-c15c-4699-bf41-54add0c179fe" xmlns:ns3="0825fbd1-6913-49c3-868d-f4f551b0d002" targetNamespace="http://schemas.microsoft.com/office/2006/metadata/properties" ma:root="true" ma:fieldsID="63cd21469ca0f5ee02994964e8dc949e" ns2:_="" ns3:_=""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26CBE-7978-448E-9B6B-F7AB79A64D85}">
  <ds:schemaRefs>
    <ds:schemaRef ds:uri="9c85429e-bba3-4350-a71d-11a60302edb4"/>
    <ds:schemaRef ds:uri="aec5d24c-a336-4e93-9484-62177e0052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58FDA9-12A3-4A52-B96E-4D43D5336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2473</Words>
  <Application>Microsoft Office PowerPoint</Application>
  <PresentationFormat>On-screen Show (4:3)</PresentationFormat>
  <Paragraphs>376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Arial</vt:lpstr>
      <vt:lpstr>Arial Nova</vt:lpstr>
      <vt:lpstr>Calibri</vt:lpstr>
      <vt:lpstr>Calibri Light</vt:lpstr>
      <vt:lpstr>Gill Sans MT</vt:lpstr>
      <vt:lpstr>Verdana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Work and Health Unit</vt:lpstr>
      <vt:lpstr>2_CIPD WhiteDottedPattern</vt:lpstr>
      <vt:lpstr>3_CIPD WhiteDottedPattern</vt:lpstr>
      <vt:lpstr>1_Office Theme</vt:lpstr>
      <vt:lpstr>2_CIPD PurpleDottedPattern</vt:lpstr>
      <vt:lpstr>Office Theme</vt:lpstr>
      <vt:lpstr>CIPD webinar:  Supporting employees through pregnancy or baby loss </vt:lpstr>
      <vt:lpstr>Welcome </vt:lpstr>
      <vt:lpstr>PowerPoint Presentation</vt:lpstr>
      <vt:lpstr>PowerPoint Presentation</vt:lpstr>
      <vt:lpstr>PowerPoint Presentation</vt:lpstr>
      <vt:lpstr>Wellbeing Resources</vt:lpstr>
      <vt:lpstr>Supporting employees through pregnancy or baby loss</vt:lpstr>
      <vt:lpstr>PowerPoint Presentation</vt:lpstr>
      <vt:lpstr>A framework of support for employees</vt:lpstr>
      <vt:lpstr>PowerPoint Presentation</vt:lpstr>
      <vt:lpstr>The line manager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exist to save babies’ lives</vt:lpstr>
      <vt:lpstr>69% of parents felt their manager wanted to support them, but only 33% said they actually knew how to.</vt:lpstr>
      <vt:lpstr>PowerPoint Presentation</vt:lpstr>
      <vt:lpstr>1. Train your managers</vt:lpstr>
      <vt:lpstr>2. Have an explicit loss policy</vt:lpstr>
      <vt:lpstr>3. Be flexible</vt:lpstr>
      <vt:lpstr>Loss affects partners too</vt:lpstr>
      <vt:lpstr>4. Talk about their loss</vt:lpstr>
      <vt:lpstr>4. Talk about their loss</vt:lpstr>
      <vt:lpstr>PowerPoint Presentation</vt:lpstr>
      <vt:lpstr>‘I remember after the second loss, going to lunch with a colleague at work, who asked me, “How are you doing?” It was the first time anyone had asked me that and I really appreciated it ’</vt:lpstr>
      <vt:lpstr>5. Break the silence</vt:lpstr>
      <vt:lpstr>Top 5 tips:</vt:lpstr>
      <vt:lpstr>Support available to you</vt:lpstr>
      <vt:lpstr>For more support: rleverton@tommys.org</vt:lpstr>
      <vt:lpstr>Case study:  Supporting employees through pregnancy or baby loss</vt:lpstr>
      <vt:lpstr>Questions </vt:lpstr>
      <vt:lpstr>PowerPoint Presentation</vt:lpstr>
      <vt:lpstr>Wellbeing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5</cp:revision>
  <cp:lastPrinted>2015-01-15T17:29:00Z</cp:lastPrinted>
  <dcterms:created xsi:type="dcterms:W3CDTF">2014-12-02T11:31:52Z</dcterms:created>
  <dcterms:modified xsi:type="dcterms:W3CDTF">2022-10-13T13:58:56Z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</Properties>
</file>